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3"/>
  </p:notesMasterIdLst>
  <p:sldIdLst>
    <p:sldId id="256" r:id="rId2"/>
    <p:sldId id="390" r:id="rId3"/>
    <p:sldId id="431" r:id="rId4"/>
    <p:sldId id="391" r:id="rId5"/>
    <p:sldId id="416" r:id="rId6"/>
    <p:sldId id="414" r:id="rId7"/>
    <p:sldId id="692" r:id="rId8"/>
    <p:sldId id="392" r:id="rId9"/>
    <p:sldId id="425" r:id="rId10"/>
    <p:sldId id="428" r:id="rId11"/>
    <p:sldId id="429" r:id="rId12"/>
    <p:sldId id="430" r:id="rId13"/>
    <p:sldId id="427" r:id="rId14"/>
    <p:sldId id="395" r:id="rId15"/>
    <p:sldId id="432" r:id="rId16"/>
    <p:sldId id="433" r:id="rId17"/>
    <p:sldId id="434" r:id="rId18"/>
    <p:sldId id="435" r:id="rId19"/>
    <p:sldId id="436" r:id="rId20"/>
    <p:sldId id="397" r:id="rId21"/>
    <p:sldId id="440" r:id="rId22"/>
    <p:sldId id="438" r:id="rId23"/>
    <p:sldId id="554" r:id="rId24"/>
    <p:sldId id="627" r:id="rId25"/>
    <p:sldId id="684" r:id="rId26"/>
    <p:sldId id="628" r:id="rId27"/>
    <p:sldId id="629" r:id="rId28"/>
    <p:sldId id="630" r:id="rId29"/>
    <p:sldId id="631" r:id="rId30"/>
    <p:sldId id="632" r:id="rId31"/>
    <p:sldId id="633" r:id="rId32"/>
    <p:sldId id="556" r:id="rId33"/>
    <p:sldId id="689" r:id="rId34"/>
    <p:sldId id="557" r:id="rId35"/>
    <p:sldId id="558" r:id="rId36"/>
    <p:sldId id="690" r:id="rId37"/>
    <p:sldId id="399" r:id="rId38"/>
    <p:sldId id="400" r:id="rId39"/>
    <p:sldId id="401" r:id="rId40"/>
    <p:sldId id="402" r:id="rId41"/>
    <p:sldId id="403" r:id="rId42"/>
    <p:sldId id="441" r:id="rId43"/>
    <p:sldId id="405" r:id="rId44"/>
    <p:sldId id="442" r:id="rId45"/>
    <p:sldId id="443" r:id="rId46"/>
    <p:sldId id="404" r:id="rId47"/>
    <p:sldId id="406" r:id="rId48"/>
    <p:sldId id="445" r:id="rId49"/>
    <p:sldId id="446" r:id="rId50"/>
    <p:sldId id="407" r:id="rId51"/>
    <p:sldId id="691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10342FB-C3F6-47C8-9549-B5094F4DB12D}">
          <p14:sldIdLst>
            <p14:sldId id="256"/>
          </p14:sldIdLst>
        </p14:section>
        <p14:section name="Motivation" id="{EC07DD81-CB05-4BB9-B37D-C8CCE3754F5C}">
          <p14:sldIdLst>
            <p14:sldId id="390"/>
            <p14:sldId id="431"/>
            <p14:sldId id="391"/>
            <p14:sldId id="416"/>
            <p14:sldId id="414"/>
            <p14:sldId id="692"/>
            <p14:sldId id="392"/>
            <p14:sldId id="425"/>
            <p14:sldId id="428"/>
            <p14:sldId id="429"/>
            <p14:sldId id="430"/>
            <p14:sldId id="427"/>
          </p14:sldIdLst>
        </p14:section>
        <p14:section name="Approach" id="{22210772-89CF-4E8B-93FD-B43DAA78F883}">
          <p14:sldIdLst>
            <p14:sldId id="395"/>
            <p14:sldId id="432"/>
            <p14:sldId id="433"/>
            <p14:sldId id="434"/>
            <p14:sldId id="435"/>
            <p14:sldId id="436"/>
            <p14:sldId id="397"/>
            <p14:sldId id="440"/>
            <p14:sldId id="438"/>
            <p14:sldId id="554"/>
            <p14:sldId id="627"/>
            <p14:sldId id="684"/>
            <p14:sldId id="628"/>
            <p14:sldId id="629"/>
            <p14:sldId id="630"/>
            <p14:sldId id="631"/>
            <p14:sldId id="632"/>
            <p14:sldId id="633"/>
            <p14:sldId id="556"/>
            <p14:sldId id="689"/>
            <p14:sldId id="557"/>
            <p14:sldId id="558"/>
            <p14:sldId id="690"/>
          </p14:sldIdLst>
        </p14:section>
        <p14:section name="Evaluation" id="{D4B1147C-4FB5-48F7-BB0F-3EBABF30AB47}">
          <p14:sldIdLst>
            <p14:sldId id="399"/>
            <p14:sldId id="400"/>
            <p14:sldId id="401"/>
            <p14:sldId id="402"/>
            <p14:sldId id="403"/>
            <p14:sldId id="441"/>
            <p14:sldId id="405"/>
            <p14:sldId id="442"/>
            <p14:sldId id="443"/>
            <p14:sldId id="404"/>
            <p14:sldId id="406"/>
            <p14:sldId id="445"/>
            <p14:sldId id="446"/>
            <p14:sldId id="407"/>
            <p14:sldId id="69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AFF"/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09" autoAdjust="0"/>
    <p:restoredTop sz="84658" autoAdjust="0"/>
  </p:normalViewPr>
  <p:slideViewPr>
    <p:cSldViewPr snapToGrid="0">
      <p:cViewPr varScale="1">
        <p:scale>
          <a:sx n="93" d="100"/>
          <a:sy n="93" d="100"/>
        </p:scale>
        <p:origin x="43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9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Patterns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4725-6149-A318-B20A9BFBBE8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4725-6149-A318-B20A9BFBBE8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4725-6149-A318-B20A9BFBBE8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4725-6149-A318-B20A9BFBBE8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Adaptive</c:v>
                </c:pt>
                <c:pt idx="1">
                  <c:v>Perfective</c:v>
                </c:pt>
                <c:pt idx="2">
                  <c:v>Corrective</c:v>
                </c:pt>
                <c:pt idx="3">
                  <c:v>Preventive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9</c:v>
                </c:pt>
                <c:pt idx="1">
                  <c:v>20</c:v>
                </c:pt>
                <c:pt idx="2">
                  <c:v>35</c:v>
                </c:pt>
                <c:pt idx="3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FB9-C141-85A9-E93B3B8EE6EC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D39A8D-A2B6-45E5-BC59-CC674C759243}" type="datetimeFigureOut">
              <a:rPr lang="en-US" smtClean="0"/>
              <a:t>5/22/2019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B2008C-91E3-4B37-A00E-33FD942C0F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65541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guyenhoan.github.io/CPatMiner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5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Considering to use the same example as in the observations</a:t>
            </a:r>
          </a:p>
          <a:p>
            <a:r>
              <a:rPr lang="en-US" dirty="0"/>
              <a:t>Why…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647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2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Considering to use the same example as in the observations</a:t>
            </a:r>
          </a:p>
          <a:p>
            <a:r>
              <a:rPr lang="en-US" dirty="0"/>
              <a:t>Why…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169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Considering to use the same example as in the observations</a:t>
            </a:r>
          </a:p>
          <a:p>
            <a:r>
              <a:rPr lang="en-US" dirty="0"/>
              <a:t>Why…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0638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6098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7190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3F6C1-B3CC-4332-AD2D-CBF27536945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9309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3F6C1-B3CC-4332-AD2D-CBF275369456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6263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3F6C1-B3CC-4332-AD2D-CBF275369456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73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98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6612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https://nguyenhoan.github.io/CPatMiner</a:t>
            </a:r>
            <a:r>
              <a:rPr lang="en-US" dirty="0"/>
              <a:t> for more 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9269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5193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65% of the cases that BASE incorrectly detected as patterns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59% of the cases, BASE groups the atomic syntactic changes that have no relation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264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 cannot relate the addition of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closeQuietly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(statement) on line 12 with the statement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statement.executeQuery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on line 7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form a meaningful pattern of closing resources used with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executeQuery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7264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aimed to study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commonality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temporal distribution 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change patterns.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posit that the change patterns performed on different projects and by different programmers have different degrees of commonality and temporal distribution. 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2540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948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Same trend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8602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8570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1446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16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10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85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662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1469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Un-related semantic changes could not be sufficiently distinguished by syntactic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8196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B2008C-91E3-4B37-A00E-33FD942C0F3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619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9699C-3B06-48A1-B876-19AB8AA03DAF}" type="datetime1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625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89822-95F0-459F-9164-54966510DAB6}" type="datetime1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0099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28132A-718C-4FFF-BB59-3F93D7C8D333}" type="datetime1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01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D8ED1-13B6-41A1-90C4-603B9198B92B}" type="datetime1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815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A7CDB-56C5-4DBE-B9FA-43C633D797BD}" type="datetime1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43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CEC93E-6016-4683-9C70-6A2626896A48}" type="datetime1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454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421166-80F7-4535-839F-BA591B2E8912}" type="datetime1">
              <a:rPr lang="en-US" smtClean="0"/>
              <a:t>5/22/2019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84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E782EC-3176-4641-B157-92E05009F225}" type="datetime1">
              <a:rPr lang="en-US" smtClean="0"/>
              <a:t>5/22/2019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1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64F06-3E7D-4892-BD1D-4F169D0CDF7C}" type="datetime1">
              <a:rPr lang="en-US" smtClean="0"/>
              <a:t>5/22/2019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22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15AD2-B76C-4C6D-83F1-3281C35E632B}" type="datetime1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01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069B48-471F-4FD0-8AA9-3D243C1746CB}" type="datetime1">
              <a:rPr lang="en-US" smtClean="0"/>
              <a:t>5/22/2019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945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AA18C-2E1B-4568-BE45-34AFB6A77453}" type="datetime1">
              <a:rPr lang="en-US" smtClean="0"/>
              <a:t>5/22/2019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F04A0-1647-43F2-B0F5-56BA1A6677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924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853104"/>
            <a:ext cx="12191999" cy="1567367"/>
          </a:xfrm>
        </p:spPr>
        <p:txBody>
          <a:bodyPr>
            <a:noAutofit/>
          </a:bodyPr>
          <a:lstStyle/>
          <a:p>
            <a:r>
              <a:rPr lang="en-US" sz="4400" b="1" dirty="0">
                <a:cs typeface="Arial" panose="020B0604020202020204" pitchFamily="34" charset="0"/>
              </a:rPr>
              <a:t>Graph-based Mining of In-the-Wild, Fine-grained, Semantic Code Change Patterns</a:t>
            </a:r>
          </a:p>
        </p:txBody>
      </p:sp>
    </p:spTree>
    <p:extLst>
      <p:ext uri="{BB962C8B-B14F-4D97-AF65-F5344CB8AC3E}">
        <p14:creationId xmlns:p14="http://schemas.microsoft.com/office/powerpoint/2010/main" val="34687592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Capturing Change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Syntactically un-changed program elements could carry the semantic context of change</a:t>
            </a:r>
          </a:p>
          <a:p>
            <a:r>
              <a:rPr lang="en-US" dirty="0"/>
              <a:t>Elements of a semantic change could be non-contiguous in source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10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File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s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(f);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08CB3B-F3B8-554E-8241-BD3C7F0E29B4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 File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 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b="1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=</a:t>
              </a:r>
              <a:r>
                <a:rPr lang="en-US" sz="1400" b="1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689D7A-662C-E646-B5C5-D54734D6816D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927779F-5FEC-534F-9DCB-60527CCE53AA}"/>
              </a:ext>
            </a:extLst>
          </p:cNvPr>
          <p:cNvSpPr/>
          <p:nvPr/>
        </p:nvSpPr>
        <p:spPr>
          <a:xfrm>
            <a:off x="954578" y="5321507"/>
            <a:ext cx="4996056" cy="59960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B86F05C-B80A-2740-A491-93CB38A6E920}"/>
              </a:ext>
            </a:extLst>
          </p:cNvPr>
          <p:cNvSpPr/>
          <p:nvPr/>
        </p:nvSpPr>
        <p:spPr>
          <a:xfrm>
            <a:off x="6243859" y="5318751"/>
            <a:ext cx="4996056" cy="59960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6575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Capturing Change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12446"/>
          </a:xfrm>
        </p:spPr>
        <p:txBody>
          <a:bodyPr>
            <a:normAutofit/>
          </a:bodyPr>
          <a:lstStyle/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11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896388" y="4962600"/>
            <a:ext cx="10112638" cy="1253741"/>
            <a:chOff x="1192539" y="5073762"/>
            <a:chExt cx="10161261" cy="1650500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1192539" y="5073762"/>
              <a:ext cx="5082814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endParaRPr lang="en-US" sz="1400" kern="1000" dirty="0">
                <a:solidFill>
                  <a:schemeClr val="bg1"/>
                </a:solidFill>
                <a:highlight>
                  <a:srgbClr val="00FFFF"/>
                </a:highlight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  sub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.substring(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) 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532419" y="5093389"/>
              <a:ext cx="4821381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 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(</a:t>
              </a:r>
              <a:r>
                <a:rPr lang="en-US" sz="1400" kern="1000" dirty="0" err="1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3+  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4  sub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.substring(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) ; </a:t>
              </a:r>
              <a:endPara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5EAA21-0B68-4348-842F-C3D9D16081BB}"/>
              </a:ext>
            </a:extLst>
          </p:cNvPr>
          <p:cNvGrpSpPr/>
          <p:nvPr/>
        </p:nvGrpSpPr>
        <p:grpSpPr>
          <a:xfrm>
            <a:off x="896388" y="2751872"/>
            <a:ext cx="10399223" cy="1983802"/>
            <a:chOff x="954578" y="4652900"/>
            <a:chExt cx="10399223" cy="2071362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79103E9D-1D24-6A41-A60A-FEA5EAE42CB9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...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7CCE20-DF8E-2941-8F5D-66FEE071CFCB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C986D8A9-74FA-AB45-A0A4-096C3931DFF0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6EBB74-94FF-194C-AB16-6B09D29D2EF6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82F5856-5CE4-E74D-B2CB-95CA0C4B7AEA}"/>
              </a:ext>
            </a:extLst>
          </p:cNvPr>
          <p:cNvGrpSpPr/>
          <p:nvPr/>
        </p:nvGrpSpPr>
        <p:grpSpPr>
          <a:xfrm>
            <a:off x="6191702" y="3124390"/>
            <a:ext cx="4564782" cy="2855018"/>
            <a:chOff x="6191702" y="3124390"/>
            <a:chExt cx="4564782" cy="285501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1F8F9B-DEBF-4940-8749-E1E7797EFAD7}"/>
                </a:ext>
              </a:extLst>
            </p:cNvPr>
            <p:cNvSpPr/>
            <p:nvPr/>
          </p:nvSpPr>
          <p:spPr>
            <a:xfrm>
              <a:off x="6217626" y="5259881"/>
              <a:ext cx="4538858" cy="719527"/>
            </a:xfrm>
            <a:prstGeom prst="rect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9A87858-AB00-2942-BB19-AAD3C97745C5}"/>
                </a:ext>
              </a:extLst>
            </p:cNvPr>
            <p:cNvSpPr/>
            <p:nvPr/>
          </p:nvSpPr>
          <p:spPr>
            <a:xfrm>
              <a:off x="6191702" y="3124390"/>
              <a:ext cx="4538858" cy="668147"/>
            </a:xfrm>
            <a:prstGeom prst="rect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D2F8F32-1B99-6543-B79A-243C654A9BEA}"/>
              </a:ext>
            </a:extLst>
          </p:cNvPr>
          <p:cNvGrpSpPr/>
          <p:nvPr/>
        </p:nvGrpSpPr>
        <p:grpSpPr>
          <a:xfrm>
            <a:off x="6245829" y="3038286"/>
            <a:ext cx="2888697" cy="2558639"/>
            <a:chOff x="6245829" y="3038286"/>
            <a:chExt cx="2888697" cy="255863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422DAB8-6152-0D43-8625-D876B2596DBC}"/>
                </a:ext>
              </a:extLst>
            </p:cNvPr>
            <p:cNvSpPr/>
            <p:nvPr/>
          </p:nvSpPr>
          <p:spPr>
            <a:xfrm>
              <a:off x="8085215" y="4008151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69755AB-DBA4-8744-B6DE-41A835F40943}"/>
                </a:ext>
              </a:extLst>
            </p:cNvPr>
            <p:cNvSpPr/>
            <p:nvPr/>
          </p:nvSpPr>
          <p:spPr>
            <a:xfrm>
              <a:off x="6648658" y="3038286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399CAC-5470-7043-A661-8993058A7E11}"/>
                </a:ext>
              </a:extLst>
            </p:cNvPr>
            <p:cNvSpPr/>
            <p:nvPr/>
          </p:nvSpPr>
          <p:spPr>
            <a:xfrm>
              <a:off x="6245829" y="4955792"/>
              <a:ext cx="1049311" cy="292714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CA2DF23-3402-4C46-ACE9-8D107BA7870E}"/>
                </a:ext>
              </a:extLst>
            </p:cNvPr>
            <p:cNvSpPr/>
            <p:nvPr/>
          </p:nvSpPr>
          <p:spPr>
            <a:xfrm>
              <a:off x="6474227" y="5304211"/>
              <a:ext cx="1049311" cy="292714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794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1112446"/>
          </a:xfrm>
        </p:spPr>
        <p:txBody>
          <a:bodyPr>
            <a:normAutofit/>
          </a:bodyPr>
          <a:lstStyle/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12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896388" y="5097510"/>
            <a:ext cx="10112638" cy="1253741"/>
            <a:chOff x="1192539" y="5073762"/>
            <a:chExt cx="10161261" cy="1650500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1192539" y="5073762"/>
              <a:ext cx="5082814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i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532419" y="5093389"/>
              <a:ext cx="4821381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(mode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3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  <a:endPara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FD1F8F9B-DEBF-4940-8749-E1E7797EFAD7}"/>
              </a:ext>
            </a:extLst>
          </p:cNvPr>
          <p:cNvSpPr/>
          <p:nvPr/>
        </p:nvSpPr>
        <p:spPr>
          <a:xfrm>
            <a:off x="6210716" y="5034537"/>
            <a:ext cx="4538858" cy="71952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F5EAA21-0B68-4348-842F-C3D9D16081BB}"/>
              </a:ext>
            </a:extLst>
          </p:cNvPr>
          <p:cNvGrpSpPr/>
          <p:nvPr/>
        </p:nvGrpSpPr>
        <p:grpSpPr>
          <a:xfrm>
            <a:off x="896388" y="2751872"/>
            <a:ext cx="10399223" cy="1983802"/>
            <a:chOff x="954578" y="4652900"/>
            <a:chExt cx="10399223" cy="2071362"/>
          </a:xfrm>
        </p:grpSpPr>
        <p:sp>
          <p:nvSpPr>
            <p:cNvPr id="12" name="Content Placeholder 2">
              <a:extLst>
                <a:ext uri="{FF2B5EF4-FFF2-40B4-BE49-F238E27FC236}">
                  <a16:creationId xmlns:a16="http://schemas.microsoft.com/office/drawing/2014/main" id="{79103E9D-1D24-6A41-A60A-FEA5EAE42CB9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D7CCE20-DF8E-2941-8F5D-66FEE071CFCB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14" name="Content Placeholder 2">
              <a:extLst>
                <a:ext uri="{FF2B5EF4-FFF2-40B4-BE49-F238E27FC236}">
                  <a16:creationId xmlns:a16="http://schemas.microsoft.com/office/drawing/2014/main" id="{C986D8A9-74FA-AB45-A0A4-096C3931DFF0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…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("pattern", start);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6EBB74-94FF-194C-AB16-6B09D29D2EF6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9A87858-AB00-2942-BB19-AAD3C97745C5}"/>
              </a:ext>
            </a:extLst>
          </p:cNvPr>
          <p:cNvSpPr/>
          <p:nvPr/>
        </p:nvSpPr>
        <p:spPr>
          <a:xfrm>
            <a:off x="6191702" y="3124390"/>
            <a:ext cx="4538858" cy="66814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5C19EA3-B104-EE41-AC04-4C0E8B63AEAC}"/>
              </a:ext>
            </a:extLst>
          </p:cNvPr>
          <p:cNvGrpSpPr/>
          <p:nvPr/>
        </p:nvGrpSpPr>
        <p:grpSpPr>
          <a:xfrm>
            <a:off x="6610663" y="3031820"/>
            <a:ext cx="2657649" cy="3157010"/>
            <a:chOff x="6610663" y="3031820"/>
            <a:chExt cx="2657649" cy="315701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BDC0AF6-BB4D-BD43-B1A2-CB85A2F28441}"/>
                </a:ext>
              </a:extLst>
            </p:cNvPr>
            <p:cNvSpPr/>
            <p:nvPr/>
          </p:nvSpPr>
          <p:spPr>
            <a:xfrm>
              <a:off x="6610663" y="3031820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4F1D4A-84E6-F849-BC9C-849357348DCE}"/>
                </a:ext>
              </a:extLst>
            </p:cNvPr>
            <p:cNvSpPr/>
            <p:nvPr/>
          </p:nvSpPr>
          <p:spPr>
            <a:xfrm>
              <a:off x="8219001" y="5663363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2A965B87-1DCD-B443-ABF9-14B7BB681E22}"/>
                </a:ext>
              </a:extLst>
            </p:cNvPr>
            <p:cNvSpPr/>
            <p:nvPr/>
          </p:nvSpPr>
          <p:spPr>
            <a:xfrm>
              <a:off x="6760565" y="5055513"/>
              <a:ext cx="974360" cy="376745"/>
            </a:xfrm>
            <a:prstGeom prst="roundRect">
              <a:avLst/>
            </a:prstGeom>
            <a:noFill/>
            <a:ln w="28575" cap="flat">
              <a:solidFill>
                <a:srgbClr val="FF000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E55F063-3418-B54A-A831-1BECE249D0D6}"/>
                </a:ext>
              </a:extLst>
            </p:cNvPr>
            <p:cNvSpPr/>
            <p:nvPr/>
          </p:nvSpPr>
          <p:spPr>
            <a:xfrm>
              <a:off x="8219001" y="4039348"/>
              <a:ext cx="1049311" cy="525467"/>
            </a:xfrm>
            <a:prstGeom prst="ellipse">
              <a:avLst/>
            </a:prstGeom>
            <a:noFill/>
            <a:ln w="28575" cap="flat">
              <a:solidFill>
                <a:srgbClr val="00B0F0"/>
              </a:solidFill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094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7" grpId="0" animBg="1"/>
      <p:bldP spid="17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Semantic Change Pattern Detection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Syntactically un-changed program elements could carry the semantic context of change</a:t>
            </a:r>
          </a:p>
          <a:p>
            <a:r>
              <a:rPr lang="en-US" dirty="0"/>
              <a:t>Elements of a semantic change could be non-contiguous in source code</a:t>
            </a:r>
          </a:p>
          <a:p>
            <a:r>
              <a:rPr lang="en-US" dirty="0"/>
              <a:t>Different semantic changes could have the same syntactic change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1267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FC248-AD5D-3F4A-90C2-598F887F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cap="small" dirty="0"/>
              <a:t>CPatMiner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6DA13-9974-3945-97B4-FA89509DEA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616969"/>
            <a:ext cx="10515600" cy="1559993"/>
          </a:xfrm>
        </p:spPr>
        <p:txBody>
          <a:bodyPr>
            <a:normAutofit/>
          </a:bodyPr>
          <a:lstStyle/>
          <a:p>
            <a:pPr fontAlgn="base"/>
            <a:r>
              <a:rPr lang="en-US" dirty="0">
                <a:latin typeface="+mj-lt"/>
              </a:rPr>
              <a:t>Uses</a:t>
            </a:r>
            <a:r>
              <a:rPr lang="en-US" dirty="0"/>
              <a:t> program dependence graph </a:t>
            </a:r>
            <a:r>
              <a:rPr lang="en-US" dirty="0">
                <a:latin typeface="+mj-lt"/>
              </a:rPr>
              <a:t>to capture </a:t>
            </a:r>
            <a:r>
              <a:rPr lang="en-US" dirty="0"/>
              <a:t>dependencies </a:t>
            </a:r>
            <a:r>
              <a:rPr lang="en-US" dirty="0">
                <a:latin typeface="+mj-lt"/>
              </a:rPr>
              <a:t>between</a:t>
            </a:r>
            <a:r>
              <a:rPr lang="en-US" dirty="0"/>
              <a:t> program elements involved in atomic changes, </a:t>
            </a:r>
            <a:r>
              <a:rPr lang="en-US" dirty="0">
                <a:latin typeface="+mj-lt"/>
              </a:rPr>
              <a:t>and</a:t>
            </a:r>
          </a:p>
          <a:p>
            <a:pPr fontAlgn="base"/>
            <a:r>
              <a:rPr lang="en-US" dirty="0">
                <a:latin typeface="+mj-lt"/>
              </a:rPr>
              <a:t>Infers</a:t>
            </a:r>
            <a:r>
              <a:rPr lang="en-US" dirty="0"/>
              <a:t> semantic change patterns </a:t>
            </a:r>
            <a:r>
              <a:rPr lang="en-US" dirty="0">
                <a:latin typeface="+mj-lt"/>
              </a:rPr>
              <a:t>using</a:t>
            </a:r>
            <a:r>
              <a:rPr lang="en-US" dirty="0"/>
              <a:t> frequent sub-graph mining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F57A0-9FC4-0143-9700-582EAE46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14</a:t>
            </a:fld>
            <a:endParaRPr lang="en-US"/>
          </a:p>
        </p:txBody>
      </p:sp>
      <p:pic>
        <p:nvPicPr>
          <p:cNvPr id="5" name="pasted-image.png">
            <a:extLst>
              <a:ext uri="{FF2B5EF4-FFF2-40B4-BE49-F238E27FC236}">
                <a16:creationId xmlns:a16="http://schemas.microsoft.com/office/drawing/2014/main" id="{E8E85DD1-3BC9-7440-8B33-B853AAE9B17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865557" y="2099640"/>
            <a:ext cx="2460886" cy="18887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021829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15</a:t>
            </a:fld>
            <a:endParaRPr lang="en-US" dirty="0"/>
          </a:p>
        </p:txBody>
      </p: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edge 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799100" y="2986886"/>
                  <a:ext cx="1306626" cy="1448187"/>
                  <a:chOff x="6799100" y="2986886"/>
                  <a:chExt cx="1306626" cy="1448187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  <p:sp>
                <p:nvSpPr>
                  <p:cNvPr id="33" name="Diamond 32">
                    <a:extLst>
                      <a:ext uri="{FF2B5EF4-FFF2-40B4-BE49-F238E27FC236}">
                        <a16:creationId xmlns:a16="http://schemas.microsoft.com/office/drawing/2014/main" id="{6B4F67C2-EB2D-E046-9A85-E104A520751D}"/>
                      </a:ext>
                    </a:extLst>
                  </p:cNvPr>
                  <p:cNvSpPr/>
                  <p:nvPr/>
                </p:nvSpPr>
                <p:spPr>
                  <a:xfrm>
                    <a:off x="6799100" y="4003726"/>
                    <a:ext cx="1306626" cy="431347"/>
                  </a:xfrm>
                  <a:prstGeom prst="diamond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rgbClr val="FFFFFF"/>
                        </a:solidFill>
                      </a:rPr>
                      <a:t>Control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75DDCDB6-FA31-764A-AD2A-D1774874F5F2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64203A-78DC-174A-B478-2571AF7DBDB7}"/>
                </a:ext>
              </a:extLst>
            </p:cNvPr>
            <p:cNvGrpSpPr/>
            <p:nvPr/>
          </p:nvGrpSpPr>
          <p:grpSpPr>
            <a:xfrm>
              <a:off x="8344102" y="1840095"/>
              <a:ext cx="3025107" cy="4354723"/>
              <a:chOff x="8344102" y="1840095"/>
              <a:chExt cx="3025107" cy="4354723"/>
            </a:xfrm>
          </p:grpSpPr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D477ADF4-9333-7F40-9968-994D7BD9CEDD}"/>
                  </a:ext>
                </a:extLst>
              </p:cNvPr>
              <p:cNvGrpSpPr/>
              <p:nvPr/>
            </p:nvGrpSpPr>
            <p:grpSpPr>
              <a:xfrm>
                <a:off x="8590104" y="1840095"/>
                <a:ext cx="2779105" cy="4354723"/>
                <a:chOff x="8590104" y="1840095"/>
                <a:chExt cx="2779105" cy="4354723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1F17822A-0E36-A043-8354-2357779ED2C3}"/>
                    </a:ext>
                  </a:extLst>
                </p:cNvPr>
                <p:cNvSpPr/>
                <p:nvPr/>
              </p:nvSpPr>
              <p:spPr>
                <a:xfrm>
                  <a:off x="8912415" y="1840095"/>
                  <a:ext cx="1828800" cy="304800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CBCEBA4F-ECE1-AE4A-ABC5-C4792B395A9C}"/>
                    </a:ext>
                  </a:extLst>
                </p:cNvPr>
                <p:cNvSpPr/>
                <p:nvPr/>
              </p:nvSpPr>
              <p:spPr>
                <a:xfrm>
                  <a:off x="9119759" y="2514876"/>
                  <a:ext cx="1414111" cy="304800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iterator()</a:t>
                  </a:r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74D5218C-BF7F-7541-A012-95E8FEAD454F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9826815" y="2144895"/>
                  <a:ext cx="0" cy="36998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Right Bracket 18">
                  <a:extLst>
                    <a:ext uri="{FF2B5EF4-FFF2-40B4-BE49-F238E27FC236}">
                      <a16:creationId xmlns:a16="http://schemas.microsoft.com/office/drawing/2014/main" id="{F25D0A39-FDF6-E140-A6C6-68BF3D59FD41}"/>
                    </a:ext>
                  </a:extLst>
                </p:cNvPr>
                <p:cNvSpPr/>
                <p:nvPr/>
              </p:nvSpPr>
              <p:spPr>
                <a:xfrm flipH="1">
                  <a:off x="8590104" y="3292434"/>
                  <a:ext cx="533400" cy="2718622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0" name="Straight Arrow Connector 9">
                  <a:extLst>
                    <a:ext uri="{FF2B5EF4-FFF2-40B4-BE49-F238E27FC236}">
                      <a16:creationId xmlns:a16="http://schemas.microsoft.com/office/drawing/2014/main" id="{DB92D4AA-5318-FF42-8CB3-AB25D902ADE8}"/>
                    </a:ext>
                  </a:extLst>
                </p:cNvPr>
                <p:cNvCxnSpPr>
                  <a:cxnSpLocks/>
                  <a:endCxn id="25" idx="0"/>
                </p:cNvCxnSpPr>
                <p:nvPr/>
              </p:nvCxnSpPr>
              <p:spPr>
                <a:xfrm>
                  <a:off x="9811824" y="4790497"/>
                  <a:ext cx="2767" cy="110256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" name="Rounded Rectangle 20">
                  <a:extLst>
                    <a:ext uri="{FF2B5EF4-FFF2-40B4-BE49-F238E27FC236}">
                      <a16:creationId xmlns:a16="http://schemas.microsoft.com/office/drawing/2014/main" id="{B255CE79-B324-084B-9E29-7A6CCC383A19}"/>
                    </a:ext>
                  </a:extLst>
                </p:cNvPr>
                <p:cNvSpPr/>
                <p:nvPr/>
              </p:nvSpPr>
              <p:spPr>
                <a:xfrm>
                  <a:off x="10340873" y="5162203"/>
                  <a:ext cx="1028336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next()</a:t>
                  </a:r>
                </a:p>
              </p:txBody>
            </p:sp>
            <p:sp>
              <p:nvSpPr>
                <p:cNvPr id="22" name="Rounded Rectangle 21">
                  <a:extLst>
                    <a:ext uri="{FF2B5EF4-FFF2-40B4-BE49-F238E27FC236}">
                      <a16:creationId xmlns:a16="http://schemas.microsoft.com/office/drawing/2014/main" id="{8DE97A95-F922-874F-A119-35DF40DDCF26}"/>
                    </a:ext>
                  </a:extLst>
                </p:cNvPr>
                <p:cNvSpPr/>
                <p:nvPr/>
              </p:nvSpPr>
              <p:spPr>
                <a:xfrm>
                  <a:off x="9212816" y="3840495"/>
                  <a:ext cx="1214184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hasNext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58C60C14-EDF3-A449-8BF7-B9BBE3374755}"/>
                    </a:ext>
                  </a:extLst>
                </p:cNvPr>
                <p:cNvSpPr/>
                <p:nvPr/>
              </p:nvSpPr>
              <p:spPr>
                <a:xfrm>
                  <a:off x="9115966" y="3159869"/>
                  <a:ext cx="1417320" cy="301752"/>
                </a:xfrm>
                <a:prstGeom prst="ellipse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</a:t>
                  </a:r>
                </a:p>
              </p:txBody>
            </p:sp>
            <p:sp>
              <p:nvSpPr>
                <p:cNvPr id="25" name="Rounded Rectangle 24">
                  <a:extLst>
                    <a:ext uri="{FF2B5EF4-FFF2-40B4-BE49-F238E27FC236}">
                      <a16:creationId xmlns:a16="http://schemas.microsoft.com/office/drawing/2014/main" id="{29DAC1B5-215D-B14A-B886-76DC2E6AFA49}"/>
                    </a:ext>
                  </a:extLst>
                </p:cNvPr>
                <p:cNvSpPr/>
                <p:nvPr/>
              </p:nvSpPr>
              <p:spPr>
                <a:xfrm>
                  <a:off x="9114093" y="5893066"/>
                  <a:ext cx="1400995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29" name="Straight Arrow Connector 28">
                  <a:extLst>
                    <a:ext uri="{FF2B5EF4-FFF2-40B4-BE49-F238E27FC236}">
                      <a16:creationId xmlns:a16="http://schemas.microsoft.com/office/drawing/2014/main" id="{C07156A6-2855-694A-95C5-EC2F413B8B45}"/>
                    </a:ext>
                  </a:extLst>
                </p:cNvPr>
                <p:cNvCxnSpPr>
                  <a:cxnSpLocks/>
                  <a:stCxn id="12" idx="2"/>
                  <a:endCxn id="24" idx="0"/>
                </p:cNvCxnSpPr>
                <p:nvPr/>
              </p:nvCxnSpPr>
              <p:spPr>
                <a:xfrm flipH="1">
                  <a:off x="9824626" y="2819676"/>
                  <a:ext cx="2189" cy="34019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D6975064-405B-4E4E-ACD3-9D2F5621FFA9}"/>
                    </a:ext>
                  </a:extLst>
                </p:cNvPr>
                <p:cNvCxnSpPr>
                  <a:cxnSpLocks/>
                  <a:stCxn id="24" idx="4"/>
                  <a:endCxn id="22" idx="0"/>
                </p:cNvCxnSpPr>
                <p:nvPr/>
              </p:nvCxnSpPr>
              <p:spPr>
                <a:xfrm flipH="1">
                  <a:off x="9819908" y="3461621"/>
                  <a:ext cx="4718" cy="378874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Straight Arrow Connector 38">
                  <a:extLst>
                    <a:ext uri="{FF2B5EF4-FFF2-40B4-BE49-F238E27FC236}">
                      <a16:creationId xmlns:a16="http://schemas.microsoft.com/office/drawing/2014/main" id="{45E3F896-09C5-BD48-8031-9B546D6A09FD}"/>
                    </a:ext>
                  </a:extLst>
                </p:cNvPr>
                <p:cNvCxnSpPr>
                  <a:cxnSpLocks/>
                  <a:stCxn id="22" idx="2"/>
                </p:cNvCxnSpPr>
                <p:nvPr/>
              </p:nvCxnSpPr>
              <p:spPr>
                <a:xfrm flipH="1">
                  <a:off x="9811824" y="4142247"/>
                  <a:ext cx="8084" cy="346498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Arrow Connector 41">
                  <a:extLst>
                    <a:ext uri="{FF2B5EF4-FFF2-40B4-BE49-F238E27FC236}">
                      <a16:creationId xmlns:a16="http://schemas.microsoft.com/office/drawing/2014/main" id="{CAA35EB2-C282-AB42-9DA7-5106D006EC2C}"/>
                    </a:ext>
                  </a:extLst>
                </p:cNvPr>
                <p:cNvCxnSpPr>
                  <a:cxnSpLocks/>
                  <a:endCxn id="21" idx="0"/>
                </p:cNvCxnSpPr>
                <p:nvPr/>
              </p:nvCxnSpPr>
              <p:spPr>
                <a:xfrm>
                  <a:off x="9811824" y="4790497"/>
                  <a:ext cx="1043217" cy="37170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4B16E930-F88D-9047-94C5-6C0828DA6DEF}"/>
                    </a:ext>
                  </a:extLst>
                </p:cNvPr>
                <p:cNvCxnSpPr>
                  <a:cxnSpLocks/>
                  <a:stCxn id="21" idx="2"/>
                  <a:endCxn id="25" idx="0"/>
                </p:cNvCxnSpPr>
                <p:nvPr/>
              </p:nvCxnSpPr>
              <p:spPr>
                <a:xfrm flipH="1">
                  <a:off x="9814591" y="5463955"/>
                  <a:ext cx="1040450" cy="42911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9D9CBE24-54A5-554D-9BC8-9563F33875B4}"/>
                    </a:ext>
                  </a:extLst>
                </p:cNvPr>
                <p:cNvSpPr txBox="1"/>
                <p:nvPr/>
              </p:nvSpPr>
              <p:spPr>
                <a:xfrm>
                  <a:off x="9856793" y="215596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3EDBA7A4-75BE-9E43-A650-E129F8688BD2}"/>
                    </a:ext>
                  </a:extLst>
                </p:cNvPr>
                <p:cNvSpPr txBox="1"/>
                <p:nvPr/>
              </p:nvSpPr>
              <p:spPr>
                <a:xfrm>
                  <a:off x="9863629" y="2833699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def</a:t>
                  </a:r>
                </a:p>
              </p:txBody>
            </p: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EBE081AC-F0BD-1347-8560-FF5AB5226E30}"/>
                    </a:ext>
                  </a:extLst>
                </p:cNvPr>
                <p:cNvSpPr txBox="1"/>
                <p:nvPr/>
              </p:nvSpPr>
              <p:spPr>
                <a:xfrm>
                  <a:off x="9834912" y="3510219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4FF2A066-34C0-2E47-9609-5B1A86AD1F44}"/>
                    </a:ext>
                  </a:extLst>
                </p:cNvPr>
                <p:cNvSpPr txBox="1"/>
                <p:nvPr/>
              </p:nvSpPr>
              <p:spPr>
                <a:xfrm>
                  <a:off x="9824240" y="4174594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cond</a:t>
                  </a:r>
                  <a:endParaRPr lang="en-US" sz="1400" dirty="0"/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911AFB89-F600-7044-8C1F-0FBA28DF2701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2DBAD433-5BEC-3046-8389-199577A7A04A}"/>
                    </a:ext>
                  </a:extLst>
                </p:cNvPr>
                <p:cNvSpPr txBox="1"/>
                <p:nvPr/>
              </p:nvSpPr>
              <p:spPr>
                <a:xfrm>
                  <a:off x="9075879" y="518136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4B37401B-BDB9-C54E-83C9-862A264FC1B6}"/>
                    </a:ext>
                  </a:extLst>
                </p:cNvPr>
                <p:cNvSpPr txBox="1"/>
                <p:nvPr/>
              </p:nvSpPr>
              <p:spPr>
                <a:xfrm>
                  <a:off x="10391954" y="5537216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A325B6C4-E39D-0D48-AC55-FD8FD2881B6C}"/>
                  </a:ext>
                </a:extLst>
              </p:cNvPr>
              <p:cNvSpPr txBox="1"/>
              <p:nvPr/>
            </p:nvSpPr>
            <p:spPr>
              <a:xfrm>
                <a:off x="8344102" y="548914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</p:grpSp>
        <p:sp>
          <p:nvSpPr>
            <p:cNvPr id="53" name="Diamond 52">
              <a:extLst>
                <a:ext uri="{FF2B5EF4-FFF2-40B4-BE49-F238E27FC236}">
                  <a16:creationId xmlns:a16="http://schemas.microsoft.com/office/drawing/2014/main" id="{9C013696-02EB-C445-8843-37D94AB1163A}"/>
                </a:ext>
              </a:extLst>
            </p:cNvPr>
            <p:cNvSpPr/>
            <p:nvPr/>
          </p:nvSpPr>
          <p:spPr>
            <a:xfrm>
              <a:off x="9161552" y="4492351"/>
              <a:ext cx="1306626" cy="299562"/>
            </a:xfrm>
            <a:prstGeom prst="diamond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For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895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cond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</a:rPr>
                <a:t>recv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myElms.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>
                <a:outerShdw dist="50800" sx="1000" sy="1000" algn="ctr" rotWithShape="0">
                  <a:srgbClr val="000000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  <a:effectLst>
                <a:outerShdw dist="50800" sx="1000" sy="1000" algn="ctr" rotWithShape="0">
                  <a:srgbClr val="000000"/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edge 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799100" y="2986886"/>
                  <a:ext cx="1306626" cy="1448187"/>
                  <a:chOff x="6799100" y="2986886"/>
                  <a:chExt cx="1306626" cy="1448187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dist="50800" sx="1000" sy="1000" algn="ctr" rotWithShape="0">
                      <a:srgbClr val="000000"/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  <p:sp>
                <p:nvSpPr>
                  <p:cNvPr id="33" name="Diamond 32">
                    <a:extLst>
                      <a:ext uri="{FF2B5EF4-FFF2-40B4-BE49-F238E27FC236}">
                        <a16:creationId xmlns:a16="http://schemas.microsoft.com/office/drawing/2014/main" id="{6B4F67C2-EB2D-E046-9A85-E104A520751D}"/>
                      </a:ext>
                    </a:extLst>
                  </p:cNvPr>
                  <p:cNvSpPr/>
                  <p:nvPr/>
                </p:nvSpPr>
                <p:spPr>
                  <a:xfrm>
                    <a:off x="6799100" y="4003726"/>
                    <a:ext cx="1306626" cy="431347"/>
                  </a:xfrm>
                  <a:prstGeom prst="diamond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dist="50800" sx="1000" sy="1000" algn="ctr" rotWithShape="0">
                      <a:srgbClr val="000000"/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rot="0" spcFirstLastPara="0" vertOverflow="overflow" horzOverflow="overflow" vert="horz" wrap="square" lIns="50800" tIns="50800" rIns="50800" bIns="508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rgbClr val="FFFFFF"/>
                        </a:solidFill>
                      </a:rPr>
                      <a:t>Control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4" name="Diamond 43">
            <a:extLst>
              <a:ext uri="{FF2B5EF4-FFF2-40B4-BE49-F238E27FC236}">
                <a16:creationId xmlns:a16="http://schemas.microsoft.com/office/drawing/2014/main" id="{1570CB24-B186-914A-B6B9-0AB241589EFD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3310177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cond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</a:rPr>
                <a:t>recv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Iterator&lt;Element&gt; it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edge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799100" y="2986886"/>
                  <a:ext cx="1306626" cy="1448187"/>
                  <a:chOff x="6799100" y="2986886"/>
                  <a:chExt cx="1306626" cy="1448187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  <p:sp>
                <p:nvSpPr>
                  <p:cNvPr id="33" name="Diamond 32">
                    <a:extLst>
                      <a:ext uri="{FF2B5EF4-FFF2-40B4-BE49-F238E27FC236}">
                        <a16:creationId xmlns:a16="http://schemas.microsoft.com/office/drawing/2014/main" id="{6B4F67C2-EB2D-E046-9A85-E104A520751D}"/>
                      </a:ext>
                    </a:extLst>
                  </p:cNvPr>
                  <p:cNvSpPr/>
                  <p:nvPr/>
                </p:nvSpPr>
                <p:spPr>
                  <a:xfrm>
                    <a:off x="6799100" y="4003726"/>
                    <a:ext cx="1306626" cy="431347"/>
                  </a:xfrm>
                  <a:prstGeom prst="diamond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400" b="1" dirty="0">
                        <a:solidFill>
                          <a:srgbClr val="FFFFFF"/>
                        </a:solidFill>
                      </a:rPr>
                      <a:t>Control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5B396C42-AB7F-F64E-988F-2C982176CF4F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</p:spTree>
    <p:extLst>
      <p:ext uri="{BB962C8B-B14F-4D97-AF65-F5344CB8AC3E}">
        <p14:creationId xmlns:p14="http://schemas.microsoft.com/office/powerpoint/2010/main" val="26067545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dpi="0" rotWithShape="1">
                <a:blip r:embed="rId3">
                  <a:alphaModFix amt="25000"/>
                </a:blip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75000"/>
                      </a:schemeClr>
                    </a:solidFill>
                  </a:rPr>
                  <a:t>cond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</a:endParaRP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>
                  <a:solidFill>
                    <a:schemeClr val="bg1">
                      <a:lumMod val="75000"/>
                    </a:schemeClr>
                  </a:solidFill>
                </a:rPr>
                <a:t>recv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</a:endParaRPr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(Iterator&lt;Element&gt; it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edge</a:t>
                </a:r>
                <a:r>
                  <a:rPr lang="en-US" sz="1400" dirty="0"/>
                  <a:t> 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</a:rPr>
                  <a:t>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873164" y="2986886"/>
                  <a:ext cx="1158499" cy="831110"/>
                  <a:chOff x="6873164" y="2986886"/>
                  <a:chExt cx="1158499" cy="831110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7F893F9D-320F-DC4D-85FF-E365413EB8AC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A69499C3-5879-C34A-963D-94EC39FC0705}"/>
              </a:ext>
            </a:extLst>
          </p:cNvPr>
          <p:cNvSpPr/>
          <p:nvPr/>
        </p:nvSpPr>
        <p:spPr>
          <a:xfrm>
            <a:off x="6704504" y="4003726"/>
            <a:ext cx="1306626" cy="431347"/>
          </a:xfrm>
          <a:prstGeom prst="diamond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2694015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843A1-B47C-4E4B-904A-0273F13A1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B15B96-B436-9B4C-AF31-C680226B2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19</a:t>
            </a:fld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64203A-78DC-174A-B478-2571AF7DBDB7}"/>
              </a:ext>
            </a:extLst>
          </p:cNvPr>
          <p:cNvGrpSpPr/>
          <p:nvPr/>
        </p:nvGrpSpPr>
        <p:grpSpPr>
          <a:xfrm>
            <a:off x="8344102" y="1840095"/>
            <a:ext cx="3025107" cy="4354723"/>
            <a:chOff x="8344102" y="1840095"/>
            <a:chExt cx="3025107" cy="4354723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D477ADF4-9333-7F40-9968-994D7BD9CEDD}"/>
                </a:ext>
              </a:extLst>
            </p:cNvPr>
            <p:cNvGrpSpPr/>
            <p:nvPr/>
          </p:nvGrpSpPr>
          <p:grpSpPr>
            <a:xfrm>
              <a:off x="8590104" y="1840095"/>
              <a:ext cx="2779105" cy="4354723"/>
              <a:chOff x="8590104" y="1840095"/>
              <a:chExt cx="2779105" cy="4354723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F17822A-0E36-A043-8354-2357779ED2C3}"/>
                  </a:ext>
                </a:extLst>
              </p:cNvPr>
              <p:cNvSpPr/>
              <p:nvPr/>
            </p:nvSpPr>
            <p:spPr>
              <a:xfrm>
                <a:off x="8912415" y="1840095"/>
                <a:ext cx="1828800" cy="304800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getElements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CBCEBA4F-ECE1-AE4A-ABC5-C4792B395A9C}"/>
                  </a:ext>
                </a:extLst>
              </p:cNvPr>
              <p:cNvSpPr/>
              <p:nvPr/>
            </p:nvSpPr>
            <p:spPr>
              <a:xfrm>
                <a:off x="9119759" y="2514876"/>
                <a:ext cx="1414111" cy="304800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iterator()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4D5218C-BF7F-7541-A012-95E8FEAD454F}"/>
                  </a:ext>
                </a:extLst>
              </p:cNvPr>
              <p:cNvCxnSpPr>
                <a:cxnSpLocks/>
                <a:stCxn id="11" idx="2"/>
                <a:endCxn id="12" idx="0"/>
              </p:cNvCxnSpPr>
              <p:nvPr/>
            </p:nvCxnSpPr>
            <p:spPr>
              <a:xfrm>
                <a:off x="9826815" y="2144895"/>
                <a:ext cx="0" cy="36998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Right Bracket 18">
                <a:extLst>
                  <a:ext uri="{FF2B5EF4-FFF2-40B4-BE49-F238E27FC236}">
                    <a16:creationId xmlns:a16="http://schemas.microsoft.com/office/drawing/2014/main" id="{F25D0A39-FDF6-E140-A6C6-68BF3D59FD41}"/>
                  </a:ext>
                </a:extLst>
              </p:cNvPr>
              <p:cNvSpPr/>
              <p:nvPr/>
            </p:nvSpPr>
            <p:spPr>
              <a:xfrm flipH="1">
                <a:off x="8590104" y="3292434"/>
                <a:ext cx="533400" cy="2718622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DB92D4AA-5318-FF42-8CB3-AB25D902ADE8}"/>
                  </a:ext>
                </a:extLst>
              </p:cNvPr>
              <p:cNvCxnSpPr>
                <a:cxnSpLocks/>
                <a:endCxn id="25" idx="0"/>
              </p:cNvCxnSpPr>
              <p:nvPr/>
            </p:nvCxnSpPr>
            <p:spPr>
              <a:xfrm>
                <a:off x="9811824" y="4790497"/>
                <a:ext cx="2767" cy="1102569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255CE79-B324-084B-9E29-7A6CCC383A19}"/>
                  </a:ext>
                </a:extLst>
              </p:cNvPr>
              <p:cNvSpPr/>
              <p:nvPr/>
            </p:nvSpPr>
            <p:spPr>
              <a:xfrm>
                <a:off x="10340873" y="5162203"/>
                <a:ext cx="1028336" cy="301752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next()</a:t>
                </a:r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8DE97A95-F922-874F-A119-35DF40DDCF26}"/>
                  </a:ext>
                </a:extLst>
              </p:cNvPr>
              <p:cNvSpPr/>
              <p:nvPr/>
            </p:nvSpPr>
            <p:spPr>
              <a:xfrm>
                <a:off x="9212816" y="3840495"/>
                <a:ext cx="1214184" cy="301752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 err="1">
                    <a:solidFill>
                      <a:srgbClr val="FFFFFF"/>
                    </a:solidFill>
                  </a:rPr>
                  <a:t>hasNext</a:t>
                </a:r>
                <a:r>
                  <a:rPr lang="en-US" sz="1600" dirty="0">
                    <a:solidFill>
                      <a:srgbClr val="FFFFFF"/>
                    </a:solidFill>
                  </a:rPr>
                  <a:t>()</a:t>
                </a:r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58C60C14-EDF3-A449-8BF7-B9BBE3374755}"/>
                  </a:ext>
                </a:extLst>
              </p:cNvPr>
              <p:cNvSpPr/>
              <p:nvPr/>
            </p:nvSpPr>
            <p:spPr>
              <a:xfrm>
                <a:off x="9115966" y="3159869"/>
                <a:ext cx="1417320" cy="301752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Iterator</a:t>
                </a:r>
              </a:p>
            </p:txBody>
          </p:sp>
          <p:sp>
            <p:nvSpPr>
              <p:cNvPr id="25" name="Rounded Rectangle 24">
                <a:extLst>
                  <a:ext uri="{FF2B5EF4-FFF2-40B4-BE49-F238E27FC236}">
                    <a16:creationId xmlns:a16="http://schemas.microsoft.com/office/drawing/2014/main" id="{29DAC1B5-215D-B14A-B886-76DC2E6AFA49}"/>
                  </a:ext>
                </a:extLst>
              </p:cNvPr>
              <p:cNvSpPr/>
              <p:nvPr/>
            </p:nvSpPr>
            <p:spPr>
              <a:xfrm>
                <a:off x="9114093" y="5893066"/>
                <a:ext cx="1400995" cy="301752"/>
              </a:xfrm>
              <a:prstGeom prst="roundRect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12700" cap="flat">
                <a:noFill/>
                <a:miter lim="400000"/>
              </a:ln>
              <a:effectLst>
                <a:outerShdw blurRad="38100" dist="25400" dir="5400000" rotWithShape="0">
                  <a:srgbClr val="000000">
                    <a:alpha val="50000"/>
                  </a:srgbClr>
                </a:outerShdw>
              </a:effec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>
                    <a:solidFill>
                      <a:srgbClr val="FFFFFF"/>
                    </a:solidFill>
                  </a:rPr>
                  <a:t>add()</a:t>
                </a:r>
              </a:p>
            </p:txBody>
          </p: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C07156A6-2855-694A-95C5-EC2F413B8B45}"/>
                  </a:ext>
                </a:extLst>
              </p:cNvPr>
              <p:cNvCxnSpPr>
                <a:cxnSpLocks/>
                <a:stCxn id="12" idx="2"/>
                <a:endCxn id="24" idx="0"/>
              </p:cNvCxnSpPr>
              <p:nvPr/>
            </p:nvCxnSpPr>
            <p:spPr>
              <a:xfrm flipH="1">
                <a:off x="9824626" y="2819676"/>
                <a:ext cx="2189" cy="340193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D6975064-405B-4E4E-ACD3-9D2F5621FFA9}"/>
                  </a:ext>
                </a:extLst>
              </p:cNvPr>
              <p:cNvCxnSpPr>
                <a:cxnSpLocks/>
                <a:stCxn id="24" idx="4"/>
                <a:endCxn id="22" idx="0"/>
              </p:cNvCxnSpPr>
              <p:nvPr/>
            </p:nvCxnSpPr>
            <p:spPr>
              <a:xfrm flipH="1">
                <a:off x="9819908" y="3461621"/>
                <a:ext cx="4718" cy="37887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45E3F896-09C5-BD48-8031-9B546D6A09FD}"/>
                  </a:ext>
                </a:extLst>
              </p:cNvPr>
              <p:cNvCxnSpPr>
                <a:cxnSpLocks/>
                <a:stCxn id="22" idx="2"/>
              </p:cNvCxnSpPr>
              <p:nvPr/>
            </p:nvCxnSpPr>
            <p:spPr>
              <a:xfrm flipH="1">
                <a:off x="9811824" y="4142247"/>
                <a:ext cx="8084" cy="346498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CAA35EB2-C282-AB42-9DA7-5106D006EC2C}"/>
                  </a:ext>
                </a:extLst>
              </p:cNvPr>
              <p:cNvCxnSpPr>
                <a:cxnSpLocks/>
                <a:endCxn id="21" idx="0"/>
              </p:cNvCxnSpPr>
              <p:nvPr/>
            </p:nvCxnSpPr>
            <p:spPr>
              <a:xfrm>
                <a:off x="9811824" y="4790497"/>
                <a:ext cx="1043217" cy="371706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4B16E930-F88D-9047-94C5-6C0828DA6DEF}"/>
                  </a:ext>
                </a:extLst>
              </p:cNvPr>
              <p:cNvCxnSpPr>
                <a:cxnSpLocks/>
                <a:stCxn id="21" idx="2"/>
                <a:endCxn id="25" idx="0"/>
              </p:cNvCxnSpPr>
              <p:nvPr/>
            </p:nvCxnSpPr>
            <p:spPr>
              <a:xfrm flipH="1">
                <a:off x="9814591" y="5463955"/>
                <a:ext cx="1040450" cy="429111"/>
              </a:xfrm>
              <a:prstGeom prst="straightConnector1">
                <a:avLst/>
              </a:prstGeom>
              <a:blipFill dpi="0" rotWithShape="1">
                <a:srcRect/>
                <a:tile tx="0" ty="0" sx="100000" sy="100000" flip="none" algn="tl"/>
              </a:blipFill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9D9CBE24-54A5-554D-9BC8-9563F33875B4}"/>
                  </a:ext>
                </a:extLst>
              </p:cNvPr>
              <p:cNvSpPr txBox="1"/>
              <p:nvPr/>
            </p:nvSpPr>
            <p:spPr>
              <a:xfrm>
                <a:off x="9856793" y="2155965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3EDBA7A4-75BE-9E43-A650-E129F8688BD2}"/>
                  </a:ext>
                </a:extLst>
              </p:cNvPr>
              <p:cNvSpPr txBox="1"/>
              <p:nvPr/>
            </p:nvSpPr>
            <p:spPr>
              <a:xfrm>
                <a:off x="9863629" y="283369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def</a:t>
                </a: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EBE081AC-F0BD-1347-8560-FF5AB5226E30}"/>
                  </a:ext>
                </a:extLst>
              </p:cNvPr>
              <p:cNvSpPr txBox="1"/>
              <p:nvPr/>
            </p:nvSpPr>
            <p:spPr>
              <a:xfrm>
                <a:off x="9834912" y="3510219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4FF2A066-34C0-2E47-9609-5B1A86AD1F44}"/>
                  </a:ext>
                </a:extLst>
              </p:cNvPr>
              <p:cNvSpPr txBox="1"/>
              <p:nvPr/>
            </p:nvSpPr>
            <p:spPr>
              <a:xfrm>
                <a:off x="9824240" y="4174594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cond</a:t>
                </a:r>
                <a:endParaRPr lang="en-US" sz="1400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911AFB89-F600-7044-8C1F-0FBA28DF2701}"/>
                  </a:ext>
                </a:extLst>
              </p:cNvPr>
              <p:cNvSpPr txBox="1"/>
              <p:nvPr/>
            </p:nvSpPr>
            <p:spPr>
              <a:xfrm>
                <a:off x="10209936" y="4745608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control</a:t>
                </a: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DBAD433-5BEC-3046-8389-199577A7A04A}"/>
                  </a:ext>
                </a:extLst>
              </p:cNvPr>
              <p:cNvSpPr txBox="1"/>
              <p:nvPr/>
            </p:nvSpPr>
            <p:spPr>
              <a:xfrm>
                <a:off x="9075879" y="5181365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control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4B37401B-BDB9-C54E-83C9-862A264FC1B6}"/>
                  </a:ext>
                </a:extLst>
              </p:cNvPr>
              <p:cNvSpPr txBox="1"/>
              <p:nvPr/>
            </p:nvSpPr>
            <p:spPr>
              <a:xfrm>
                <a:off x="10391954" y="5537216"/>
                <a:ext cx="87840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325B6C4-E39D-0D48-AC55-FD8FD2881B6C}"/>
                </a:ext>
              </a:extLst>
            </p:cNvPr>
            <p:cNvSpPr txBox="1"/>
            <p:nvPr/>
          </p:nvSpPr>
          <p:spPr>
            <a:xfrm>
              <a:off x="8344102" y="5489142"/>
              <a:ext cx="5920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err="1"/>
                <a:t>recv</a:t>
              </a:r>
              <a:endParaRPr lang="en-US" sz="1400" dirty="0"/>
            </a:p>
          </p:txBody>
        </p:sp>
      </p:grpSp>
      <p:sp>
        <p:nvSpPr>
          <p:cNvPr id="90" name="Content Placeholder 2">
            <a:extLst>
              <a:ext uri="{FF2B5EF4-FFF2-40B4-BE49-F238E27FC236}">
                <a16:creationId xmlns:a16="http://schemas.microsoft.com/office/drawing/2014/main" id="{7FFB3B05-C4B8-4348-B745-AD28745925DF}"/>
              </a:ext>
            </a:extLst>
          </p:cNvPr>
          <p:cNvSpPr txBox="1">
            <a:spLocks/>
          </p:cNvSpPr>
          <p:nvPr/>
        </p:nvSpPr>
        <p:spPr>
          <a:xfrm>
            <a:off x="816253" y="3681253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ADAEBB0-2073-4340-A557-3A04164BDE09}"/>
              </a:ext>
            </a:extLst>
          </p:cNvPr>
          <p:cNvGrpSpPr/>
          <p:nvPr/>
        </p:nvGrpSpPr>
        <p:grpSpPr>
          <a:xfrm>
            <a:off x="6191960" y="2680138"/>
            <a:ext cx="2418640" cy="2497831"/>
            <a:chOff x="6191960" y="2680138"/>
            <a:chExt cx="2418640" cy="2497831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4B72639-F2BD-7545-A2B2-FF5999CB838A}"/>
                </a:ext>
              </a:extLst>
            </p:cNvPr>
            <p:cNvGrpSpPr/>
            <p:nvPr/>
          </p:nvGrpSpPr>
          <p:grpSpPr>
            <a:xfrm>
              <a:off x="6530264" y="2680138"/>
              <a:ext cx="1617993" cy="2497831"/>
              <a:chOff x="6624860" y="2680138"/>
              <a:chExt cx="1617993" cy="2497831"/>
            </a:xfrm>
          </p:grpSpPr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912FBD99-DB9A-334B-A0AF-3EB369D681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84124" y="4853561"/>
                <a:ext cx="104753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  <a:effectLst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7485C529-BAAA-174B-8BB1-428858658576}"/>
                  </a:ext>
                </a:extLst>
              </p:cNvPr>
              <p:cNvSpPr txBox="1"/>
              <p:nvPr/>
            </p:nvSpPr>
            <p:spPr>
              <a:xfrm>
                <a:off x="7034864" y="4519776"/>
                <a:ext cx="92120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edge type</a:t>
                </a: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10D7E4A9-0E73-2D4D-B91A-39755661B7AE}"/>
                  </a:ext>
                </a:extLst>
              </p:cNvPr>
              <p:cNvGrpSpPr/>
              <p:nvPr/>
            </p:nvGrpSpPr>
            <p:grpSpPr>
              <a:xfrm>
                <a:off x="6624860" y="2680138"/>
                <a:ext cx="1617993" cy="2497831"/>
                <a:chOff x="6624860" y="2680138"/>
                <a:chExt cx="1617993" cy="2497831"/>
              </a:xfrm>
            </p:grpSpPr>
            <p:grpSp>
              <p:nvGrpSpPr>
                <p:cNvPr id="5" name="Group 4">
                  <a:extLst>
                    <a:ext uri="{FF2B5EF4-FFF2-40B4-BE49-F238E27FC236}">
                      <a16:creationId xmlns:a16="http://schemas.microsoft.com/office/drawing/2014/main" id="{C60E6750-9F87-8F45-AD40-EDD804AE8115}"/>
                    </a:ext>
                  </a:extLst>
                </p:cNvPr>
                <p:cNvGrpSpPr/>
                <p:nvPr/>
              </p:nvGrpSpPr>
              <p:grpSpPr>
                <a:xfrm>
                  <a:off x="6873164" y="2986886"/>
                  <a:ext cx="1158499" cy="831110"/>
                  <a:chOff x="6873164" y="2986886"/>
                  <a:chExt cx="1158499" cy="831110"/>
                </a:xfrm>
              </p:grpSpPr>
              <p:sp>
                <p:nvSpPr>
                  <p:cNvPr id="30" name="Rounded Rectangle 29">
                    <a:extLst>
                      <a:ext uri="{FF2B5EF4-FFF2-40B4-BE49-F238E27FC236}">
                        <a16:creationId xmlns:a16="http://schemas.microsoft.com/office/drawing/2014/main" id="{CDBC82C2-D821-C44D-8014-2161EF3456E7}"/>
                      </a:ext>
                    </a:extLst>
                  </p:cNvPr>
                  <p:cNvSpPr/>
                  <p:nvPr/>
                </p:nvSpPr>
                <p:spPr>
                  <a:xfrm>
                    <a:off x="6873165" y="2986886"/>
                    <a:ext cx="1158498" cy="340193"/>
                  </a:xfrm>
                  <a:prstGeom prst="roundRect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Operation</a:t>
                    </a:r>
                  </a:p>
                </p:txBody>
              </p:sp>
              <p:sp>
                <p:nvSpPr>
                  <p:cNvPr id="31" name="Oval 30">
                    <a:extLst>
                      <a:ext uri="{FF2B5EF4-FFF2-40B4-BE49-F238E27FC236}">
                        <a16:creationId xmlns:a16="http://schemas.microsoft.com/office/drawing/2014/main" id="{435747EB-AC36-8D4D-9E9F-9FB61E772E58}"/>
                      </a:ext>
                    </a:extLst>
                  </p:cNvPr>
                  <p:cNvSpPr/>
                  <p:nvPr/>
                </p:nvSpPr>
                <p:spPr>
                  <a:xfrm>
                    <a:off x="6873164" y="3462016"/>
                    <a:ext cx="1158498" cy="355980"/>
                  </a:xfrm>
                  <a:prstGeom prst="ellipse">
                    <a:avLst/>
                  </a:prstGeom>
                  <a:blipFill dpi="0" rotWithShape="1">
                    <a:blip r:embed="rId3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Data</a:t>
                    </a:r>
                  </a:p>
                </p:txBody>
              </p:sp>
            </p:grp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D376B3D-173E-5A42-9A46-681ACD6BE662}"/>
                    </a:ext>
                  </a:extLst>
                </p:cNvPr>
                <p:cNvSpPr/>
                <p:nvPr/>
              </p:nvSpPr>
              <p:spPr>
                <a:xfrm>
                  <a:off x="6624860" y="2680138"/>
                  <a:ext cx="1617993" cy="2497831"/>
                </a:xfrm>
                <a:prstGeom prst="rect">
                  <a:avLst/>
                </a:prstGeom>
                <a:noFill/>
                <a:ln w="12700" cap="flat">
                  <a:solidFill>
                    <a:schemeClr val="bg1">
                      <a:lumMod val="85000"/>
                    </a:schemeClr>
                  </a:solidFill>
                  <a:miter lim="400000"/>
                </a:ln>
                <a:effectLst>
                  <a:outerShdw blurRad="50800" dist="127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rtlCol="0" anchor="ctr">
                  <a:noAutofit/>
                </a:bodyPr>
                <a:lstStyle/>
                <a:p>
                  <a:pPr algn="ctr"/>
                  <a:endParaRPr lang="en-US" sz="2400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sp>
          <p:nvSpPr>
            <p:cNvPr id="18" name="Striped Right Arrow 17">
              <a:extLst>
                <a:ext uri="{FF2B5EF4-FFF2-40B4-BE49-F238E27FC236}">
                  <a16:creationId xmlns:a16="http://schemas.microsoft.com/office/drawing/2014/main" id="{4EB5B361-1570-F744-A3CB-CDD29CBA435B}"/>
                </a:ext>
              </a:extLst>
            </p:cNvPr>
            <p:cNvSpPr/>
            <p:nvPr/>
          </p:nvSpPr>
          <p:spPr>
            <a:xfrm>
              <a:off x="8179789" y="3715175"/>
              <a:ext cx="430811" cy="375995"/>
            </a:xfrm>
            <a:prstGeom prst="stripedRightArrow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DDC57CD-31B4-9E44-9584-CC45CF2751EC}"/>
                </a:ext>
              </a:extLst>
            </p:cNvPr>
            <p:cNvSpPr/>
            <p:nvPr/>
          </p:nvSpPr>
          <p:spPr>
            <a:xfrm>
              <a:off x="6191960" y="3817997"/>
              <a:ext cx="333527" cy="185729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2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43" name="Diamond 42">
            <a:extLst>
              <a:ext uri="{FF2B5EF4-FFF2-40B4-BE49-F238E27FC236}">
                <a16:creationId xmlns:a16="http://schemas.microsoft.com/office/drawing/2014/main" id="{072D7993-BE31-5542-B9CA-B49F8909510A}"/>
              </a:ext>
            </a:extLst>
          </p:cNvPr>
          <p:cNvSpPr/>
          <p:nvPr/>
        </p:nvSpPr>
        <p:spPr>
          <a:xfrm>
            <a:off x="9161552" y="4492351"/>
            <a:ext cx="1306626" cy="299562"/>
          </a:xfrm>
          <a:prstGeom prst="diamond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For</a:t>
            </a:r>
          </a:p>
        </p:txBody>
      </p:sp>
      <p:sp>
        <p:nvSpPr>
          <p:cNvPr id="44" name="Diamond 43">
            <a:extLst>
              <a:ext uri="{FF2B5EF4-FFF2-40B4-BE49-F238E27FC236}">
                <a16:creationId xmlns:a16="http://schemas.microsoft.com/office/drawing/2014/main" id="{A3B7DED0-98EE-2147-9E2E-BC62EE969AA8}"/>
              </a:ext>
            </a:extLst>
          </p:cNvPr>
          <p:cNvSpPr/>
          <p:nvPr/>
        </p:nvSpPr>
        <p:spPr>
          <a:xfrm>
            <a:off x="6704504" y="4003726"/>
            <a:ext cx="1306626" cy="431347"/>
          </a:xfrm>
          <a:prstGeom prst="diamond">
            <a:avLst/>
          </a:prstGeom>
          <a:blipFill dpi="0" rotWithShape="1">
            <a:blip r:embed="rId3">
              <a:alphaModFix amt="25000"/>
            </a:blip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anchor="ctr">
            <a:no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</a:rPr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776948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ea typeface="SimSun" panose="02010600030101010101" pitchFamily="2" charset="-122"/>
              </a:rPr>
              <a:t>Repetitiveness of Software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</a:t>
            </a:fld>
            <a:endParaRPr lang="en-US"/>
          </a:p>
        </p:txBody>
      </p:sp>
      <p:sp>
        <p:nvSpPr>
          <p:cNvPr id="9" name="Cloud Callout 6">
            <a:extLst>
              <a:ext uri="{FF2B5EF4-FFF2-40B4-BE49-F238E27FC236}">
                <a16:creationId xmlns:a16="http://schemas.microsoft.com/office/drawing/2014/main" id="{697A2222-B700-F94F-9101-0635328EA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-82716"/>
              <a:gd name="adj2" fmla="val 130189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0" name="Cloud Callout 7">
            <a:extLst>
              <a:ext uri="{FF2B5EF4-FFF2-40B4-BE49-F238E27FC236}">
                <a16:creationId xmlns:a16="http://schemas.microsoft.com/office/drawing/2014/main" id="{45D3D7DA-4079-DD48-AEC3-A8082675E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-114776"/>
              <a:gd name="adj2" fmla="val 20551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sp>
        <p:nvSpPr>
          <p:cNvPr id="11" name="Cloud Callout 8">
            <a:extLst>
              <a:ext uri="{FF2B5EF4-FFF2-40B4-BE49-F238E27FC236}">
                <a16:creationId xmlns:a16="http://schemas.microsoft.com/office/drawing/2014/main" id="{3A27C6A8-A05D-FB41-BAE7-762D854F1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85901"/>
              <a:gd name="adj2" fmla="val 130486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2" name="Cloud Callout 9">
            <a:extLst>
              <a:ext uri="{FF2B5EF4-FFF2-40B4-BE49-F238E27FC236}">
                <a16:creationId xmlns:a16="http://schemas.microsoft.com/office/drawing/2014/main" id="{93B16677-6469-6B49-B1F7-F5789FD8D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120389"/>
              <a:gd name="adj2" fmla="val 24520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B40985-2368-4A4D-B934-95B91F5DDB43}"/>
              </a:ext>
            </a:extLst>
          </p:cNvPr>
          <p:cNvGrpSpPr/>
          <p:nvPr/>
        </p:nvGrpSpPr>
        <p:grpSpPr>
          <a:xfrm>
            <a:off x="2290273" y="3052173"/>
            <a:ext cx="1436077" cy="2916077"/>
            <a:chOff x="5568676" y="2761198"/>
            <a:chExt cx="1436077" cy="29160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06F95F-B749-6246-ADE5-5BB2E475D1F5}"/>
                </a:ext>
              </a:extLst>
            </p:cNvPr>
            <p:cNvGrpSpPr/>
            <p:nvPr/>
          </p:nvGrpSpPr>
          <p:grpSpPr>
            <a:xfrm>
              <a:off x="5568676" y="2761198"/>
              <a:ext cx="1436077" cy="2265739"/>
              <a:chOff x="5568676" y="2761198"/>
              <a:chExt cx="1436077" cy="2265739"/>
            </a:xfrm>
          </p:grpSpPr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4F9BE2FB-9F69-AF49-85A1-ADAAFD216D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600093" y="4058956"/>
                <a:ext cx="991814" cy="967981"/>
              </a:xfrm>
              <a:prstGeom prst="rect">
                <a:avLst/>
              </a:prstGeom>
              <a:noFill/>
              <a:ln/>
            </p:spPr>
          </p:pic>
          <p:grpSp>
            <p:nvGrpSpPr>
              <p:cNvPr id="20" name="Group 17">
                <a:extLst>
                  <a:ext uri="{FF2B5EF4-FFF2-40B4-BE49-F238E27FC236}">
                    <a16:creationId xmlns:a16="http://schemas.microsoft.com/office/drawing/2014/main" id="{71E53AD0-0743-384A-BDBF-EE963D2D2F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68676" y="2761198"/>
                <a:ext cx="1436077" cy="724072"/>
                <a:chOff x="0" y="0"/>
                <a:chExt cx="2057400" cy="1295400"/>
              </a:xfrm>
            </p:grpSpPr>
            <p:sp>
              <p:nvSpPr>
                <p:cNvPr id="21" name="Rounded Rectangular Callout 32">
                  <a:extLst>
                    <a:ext uri="{FF2B5EF4-FFF2-40B4-BE49-F238E27FC236}">
                      <a16:creationId xmlns:a16="http://schemas.microsoft.com/office/drawing/2014/main" id="{CF8876B5-D481-E94B-9B35-BBA6E31E2A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057400" cy="1295400"/>
                </a:xfrm>
                <a:prstGeom prst="wedgeRoundRectCallout">
                  <a:avLst>
                    <a:gd name="adj1" fmla="val -8536"/>
                    <a:gd name="adj2" fmla="val 107031"/>
                    <a:gd name="adj3" fmla="val 16667"/>
                  </a:avLst>
                </a:prstGeom>
                <a:noFill/>
                <a:ln w="25400" cmpd="sng">
                  <a:solidFill>
                    <a:srgbClr val="395E8A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sz="1400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2" name="Straight Connector 33">
                  <a:extLst>
                    <a:ext uri="{FF2B5EF4-FFF2-40B4-BE49-F238E27FC236}">
                      <a16:creationId xmlns:a16="http://schemas.microsoft.com/office/drawing/2014/main" id="{C3F08051-802A-2840-A2CE-F37536249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2286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3" name="Straight Connector 34">
                  <a:extLst>
                    <a:ext uri="{FF2B5EF4-FFF2-40B4-BE49-F238E27FC236}">
                      <a16:creationId xmlns:a16="http://schemas.microsoft.com/office/drawing/2014/main" id="{89A392D3-27CB-484E-914D-6376CC6D0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4572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4" name="Straight Connector 35">
                  <a:extLst>
                    <a:ext uri="{FF2B5EF4-FFF2-40B4-BE49-F238E27FC236}">
                      <a16:creationId xmlns:a16="http://schemas.microsoft.com/office/drawing/2014/main" id="{1CD4C89C-D895-7441-82A8-13C974D2D2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6858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92D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5" name="Straight Connector 36">
                  <a:extLst>
                    <a:ext uri="{FF2B5EF4-FFF2-40B4-BE49-F238E27FC236}">
                      <a16:creationId xmlns:a16="http://schemas.microsoft.com/office/drawing/2014/main" id="{87E88604-5684-AD46-ADFA-9AFB10989F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914400"/>
                  <a:ext cx="1295401" cy="1"/>
                </a:xfrm>
                <a:prstGeom prst="line">
                  <a:avLst/>
                </a:prstGeom>
                <a:noFill/>
                <a:ln w="38100" cmpd="sng">
                  <a:solidFill>
                    <a:srgbClr val="00B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6" name="Straight Connector 37">
                  <a:extLst>
                    <a:ext uri="{FF2B5EF4-FFF2-40B4-BE49-F238E27FC236}">
                      <a16:creationId xmlns:a16="http://schemas.microsoft.com/office/drawing/2014/main" id="{EE66DDCD-B962-004B-8F1D-C07F65E8C6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11430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7030A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</p:grpSp>
        </p:grp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54F395B0-D43A-2249-9789-1109643F9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222" y="5369498"/>
              <a:ext cx="8033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Smith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43A995-B675-B94A-90F2-3D45C9DA38C5}"/>
              </a:ext>
            </a:extLst>
          </p:cNvPr>
          <p:cNvGrpSpPr/>
          <p:nvPr/>
        </p:nvGrpSpPr>
        <p:grpSpPr>
          <a:xfrm>
            <a:off x="8728823" y="3052173"/>
            <a:ext cx="1573479" cy="2923973"/>
            <a:chOff x="9917723" y="2753302"/>
            <a:chExt cx="1573479" cy="2923973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A4C68059-85CA-C94E-BFE4-EAFBF902C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5601" y="4058956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F487CBEA-3D1A-884B-B15A-F212B61BE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7723" y="2753302"/>
              <a:ext cx="1436077" cy="724072"/>
              <a:chOff x="0" y="1"/>
              <a:chExt cx="2057400" cy="1295400"/>
            </a:xfrm>
          </p:grpSpPr>
          <p:sp>
            <p:nvSpPr>
              <p:cNvPr id="14" name="Rounded Rectangular Callout 11">
                <a:extLst>
                  <a:ext uri="{FF2B5EF4-FFF2-40B4-BE49-F238E27FC236}">
                    <a16:creationId xmlns:a16="http://schemas.microsoft.com/office/drawing/2014/main" id="{0E5649F7-C53D-E14A-8444-E31E8995F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"/>
                <a:ext cx="2057400" cy="1295400"/>
              </a:xfrm>
              <a:prstGeom prst="wedgeRoundRectCallout">
                <a:avLst>
                  <a:gd name="adj1" fmla="val 12634"/>
                  <a:gd name="adj2" fmla="val 110086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" name="Straight Connector 20">
                <a:extLst>
                  <a:ext uri="{FF2B5EF4-FFF2-40B4-BE49-F238E27FC236}">
                    <a16:creationId xmlns:a16="http://schemas.microsoft.com/office/drawing/2014/main" id="{600A030F-41E5-6B4F-94AC-DAC68BC35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2286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6" name="Straight Connector 21">
                <a:extLst>
                  <a:ext uri="{FF2B5EF4-FFF2-40B4-BE49-F238E27FC236}">
                    <a16:creationId xmlns:a16="http://schemas.microsoft.com/office/drawing/2014/main" id="{276BE6C8-7618-C841-86A9-CFC47EC08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4572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FFC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7" name="Straight Connector 22">
                <a:extLst>
                  <a:ext uri="{FF2B5EF4-FFF2-40B4-BE49-F238E27FC236}">
                    <a16:creationId xmlns:a16="http://schemas.microsoft.com/office/drawing/2014/main" id="{01C6FE18-8D0E-174E-85FC-543161A34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6858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92D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" name="Straight Connector 23">
                <a:extLst>
                  <a:ext uri="{FF2B5EF4-FFF2-40B4-BE49-F238E27FC236}">
                    <a16:creationId xmlns:a16="http://schemas.microsoft.com/office/drawing/2014/main" id="{FEB573CB-D676-2243-A099-8E1362B33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914400"/>
                <a:ext cx="1295400" cy="1"/>
              </a:xfrm>
              <a:prstGeom prst="line">
                <a:avLst/>
              </a:prstGeom>
              <a:noFill/>
              <a:ln w="38100" cmpd="sng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9" name="Straight Connector 24">
                <a:extLst>
                  <a:ext uri="{FF2B5EF4-FFF2-40B4-BE49-F238E27FC236}">
                    <a16:creationId xmlns:a16="http://schemas.microsoft.com/office/drawing/2014/main" id="{BD6749C2-7A50-D443-8300-D838A4369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11430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</p:grpSp>
        <p:sp>
          <p:nvSpPr>
            <p:cNvPr id="28" name="TextBox 39">
              <a:extLst>
                <a:ext uri="{FF2B5EF4-FFF2-40B4-BE49-F238E27FC236}">
                  <a16:creationId xmlns:a16="http://schemas.microsoft.com/office/drawing/2014/main" id="{06930D59-E0A2-7C4A-B403-13B9956E9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1765" y="5369498"/>
              <a:ext cx="1019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Nguyen</a:t>
              </a:r>
            </a:p>
          </p:txBody>
        </p:sp>
      </p:grpSp>
      <p:sp>
        <p:nvSpPr>
          <p:cNvPr id="29" name="Cloud Callout 9">
            <a:extLst>
              <a:ext uri="{FF2B5EF4-FFF2-40B4-BE49-F238E27FC236}">
                <a16:creationId xmlns:a16="http://schemas.microsoft.com/office/drawing/2014/main" id="{E6EF4754-1735-ED42-8446-DF29CD005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109220"/>
              <a:gd name="adj2" fmla="val -8974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0" name="Cloud Callout 9">
            <a:extLst>
              <a:ext uri="{FF2B5EF4-FFF2-40B4-BE49-F238E27FC236}">
                <a16:creationId xmlns:a16="http://schemas.microsoft.com/office/drawing/2014/main" id="{DC9F5FF5-30A7-6547-96CC-D3A4832B4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-110923"/>
              <a:gd name="adj2" fmla="val -94868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61D7666-66C3-2A48-ACFF-58DEFD1DF567}"/>
              </a:ext>
            </a:extLst>
          </p:cNvPr>
          <p:cNvSpPr/>
          <p:nvPr/>
        </p:nvSpPr>
        <p:spPr>
          <a:xfrm>
            <a:off x="5208913" y="1920992"/>
            <a:ext cx="212752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>
                <a:ea typeface="SimSun" panose="02010600030101010101" pitchFamily="2" charset="-122"/>
              </a:rPr>
              <a:t>Repetitive</a:t>
            </a:r>
            <a:r>
              <a:rPr lang="en-US" sz="2000" dirty="0">
                <a:ea typeface="SimSun" panose="02010600030101010101" pitchFamily="2" charset="-122"/>
              </a:rPr>
              <a:t> </a:t>
            </a:r>
            <a:r>
              <a:rPr lang="en-US" altLang="zh-CN" sz="2000" b="1" dirty="0">
                <a:ea typeface="SimSun" panose="02010600030101010101" pitchFamily="2" charset="-122"/>
              </a:rPr>
              <a:t>Code</a:t>
            </a:r>
            <a:endParaRPr lang="en-US" sz="2000" b="1" dirty="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8B88B4F-64A1-284F-AEBE-C6E42CA9D83B}"/>
              </a:ext>
            </a:extLst>
          </p:cNvPr>
          <p:cNvCxnSpPr>
            <a:cxnSpLocks/>
            <a:stCxn id="31" idx="1"/>
            <a:endCxn id="21" idx="0"/>
          </p:cNvCxnSpPr>
          <p:nvPr/>
        </p:nvCxnSpPr>
        <p:spPr>
          <a:xfrm flipH="1">
            <a:off x="3008312" y="2121047"/>
            <a:ext cx="2200601" cy="931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CA9BEAE-45D0-8A4C-A10A-2B9CEE27FE5D}"/>
              </a:ext>
            </a:extLst>
          </p:cNvPr>
          <p:cNvCxnSpPr>
            <a:cxnSpLocks/>
            <a:stCxn id="31" idx="3"/>
            <a:endCxn id="14" idx="0"/>
          </p:cNvCxnSpPr>
          <p:nvPr/>
        </p:nvCxnSpPr>
        <p:spPr>
          <a:xfrm>
            <a:off x="7336435" y="2121047"/>
            <a:ext cx="2110427" cy="931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391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 autoUpdateAnimBg="0"/>
      <p:bldP spid="10" grpId="0" bldLvl="0" animBg="1" autoUpdateAnimBg="0"/>
      <p:bldP spid="11" grpId="0" bldLvl="0" animBg="1" autoUpdateAnimBg="0"/>
      <p:bldP spid="12" grpId="0" bldLvl="0" animBg="1" autoUpdateAnimBg="0"/>
      <p:bldP spid="29" grpId="0" bldLvl="0" animBg="1" autoUpdateAnimBg="0"/>
      <p:bldP spid="30" grpId="0" bldLvl="0" animBg="1" autoUpdateAnimBg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0338-A9F0-7644-BA24-93E30318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Fine-grained Code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3D4C7-4956-134D-B3E0-A3A09EF5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3AC87-D2D8-C94B-894F-AB6E9651BAB5}"/>
              </a:ext>
            </a:extLst>
          </p:cNvPr>
          <p:cNvSpPr txBox="1">
            <a:spLocks/>
          </p:cNvSpPr>
          <p:nvPr/>
        </p:nvSpPr>
        <p:spPr>
          <a:xfrm>
            <a:off x="838200" y="1809859"/>
            <a:ext cx="5375755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);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49B7-8BAF-C14C-AB84-C32CBE857F00}"/>
              </a:ext>
            </a:extLst>
          </p:cNvPr>
          <p:cNvSpPr txBox="1">
            <a:spLocks/>
          </p:cNvSpPr>
          <p:nvPr/>
        </p:nvSpPr>
        <p:spPr>
          <a:xfrm>
            <a:off x="7881396" y="1809859"/>
            <a:ext cx="3472404" cy="92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b="1" kern="1000" dirty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(Element elm : 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  	</a:t>
            </a:r>
            <a:r>
              <a:rPr lang="en-US" sz="1400" kern="1000" dirty="0" err="1"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latin typeface="Arial" panose="020B0604020202020204" pitchFamily="34" charset="0"/>
                <a:cs typeface="Arial" panose="020B0604020202020204" pitchFamily="34" charset="0"/>
              </a:rPr>
              <a:t>(elm);</a:t>
            </a:r>
            <a:r>
              <a:rPr lang="en-US" sz="1400" kern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_______________________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0BF6D91-C713-CA40-8E97-A20EAC4B2B7C}"/>
              </a:ext>
            </a:extLst>
          </p:cNvPr>
          <p:cNvGrpSpPr/>
          <p:nvPr/>
        </p:nvGrpSpPr>
        <p:grpSpPr>
          <a:xfrm>
            <a:off x="1091964" y="2646066"/>
            <a:ext cx="3025107" cy="3503363"/>
            <a:chOff x="1091964" y="2646066"/>
            <a:chExt cx="3025107" cy="35033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F046876-5E87-FD40-B0AA-44BEDEF966FA}"/>
                </a:ext>
              </a:extLst>
            </p:cNvPr>
            <p:cNvGrpSpPr/>
            <p:nvPr/>
          </p:nvGrpSpPr>
          <p:grpSpPr>
            <a:xfrm>
              <a:off x="1091964" y="2646066"/>
              <a:ext cx="3025107" cy="3503363"/>
              <a:chOff x="8344102" y="2297309"/>
              <a:chExt cx="3025107" cy="350336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600E405-2EB8-474D-9C6A-222372D0A5DD}"/>
                  </a:ext>
                </a:extLst>
              </p:cNvPr>
              <p:cNvGrpSpPr/>
              <p:nvPr/>
            </p:nvGrpSpPr>
            <p:grpSpPr>
              <a:xfrm>
                <a:off x="8590104" y="2297309"/>
                <a:ext cx="2779105" cy="3503363"/>
                <a:chOff x="8590104" y="2297309"/>
                <a:chExt cx="2779105" cy="3503363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E12A0B2-1889-D54B-A34F-CC9135954443}"/>
                    </a:ext>
                  </a:extLst>
                </p:cNvPr>
                <p:cNvSpPr/>
                <p:nvPr/>
              </p:nvSpPr>
              <p:spPr>
                <a:xfrm>
                  <a:off x="8912415" y="2297309"/>
                  <a:ext cx="1828800" cy="304800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73BBF111-A048-5046-80E3-BFA7153AF95E}"/>
                    </a:ext>
                  </a:extLst>
                </p:cNvPr>
                <p:cNvSpPr/>
                <p:nvPr/>
              </p:nvSpPr>
              <p:spPr>
                <a:xfrm>
                  <a:off x="9119759" y="2845962"/>
                  <a:ext cx="1414111" cy="304800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iterator()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8F87F2B4-2E09-E342-BE24-0A16CA1F2062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9826815" y="2602109"/>
                  <a:ext cx="0" cy="2438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ight Bracket 13">
                  <a:extLst>
                    <a:ext uri="{FF2B5EF4-FFF2-40B4-BE49-F238E27FC236}">
                      <a16:creationId xmlns:a16="http://schemas.microsoft.com/office/drawing/2014/main" id="{54298EB5-B34B-DA44-BF22-F486B57C3866}"/>
                    </a:ext>
                  </a:extLst>
                </p:cNvPr>
                <p:cNvSpPr/>
                <p:nvPr/>
              </p:nvSpPr>
              <p:spPr>
                <a:xfrm flipH="1">
                  <a:off x="8590104" y="3558378"/>
                  <a:ext cx="533400" cy="2115293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24CCB822-48C9-204D-B2FA-44EE14A6CB9E}"/>
                    </a:ext>
                  </a:extLst>
                </p:cNvPr>
                <p:cNvCxnSpPr>
                  <a:cxnSpLocks/>
                  <a:endCxn id="20" idx="0"/>
                </p:cNvCxnSpPr>
                <p:nvPr/>
              </p:nvCxnSpPr>
              <p:spPr>
                <a:xfrm>
                  <a:off x="9811824" y="4790497"/>
                  <a:ext cx="2767" cy="70842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DBAC00FA-EB20-184E-85FE-DB8A9624843C}"/>
                    </a:ext>
                  </a:extLst>
                </p:cNvPr>
                <p:cNvSpPr/>
                <p:nvPr/>
              </p:nvSpPr>
              <p:spPr>
                <a:xfrm>
                  <a:off x="10340873" y="5020309"/>
                  <a:ext cx="1028336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next()</a:t>
                  </a:r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21D0ED98-6BEC-CF4F-BC4D-0682C6B2AFEB}"/>
                    </a:ext>
                  </a:extLst>
                </p:cNvPr>
                <p:cNvSpPr/>
                <p:nvPr/>
              </p:nvSpPr>
              <p:spPr>
                <a:xfrm>
                  <a:off x="9212816" y="3935091"/>
                  <a:ext cx="1214184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hasNext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47BCA8B-B929-704F-A3ED-8B82BF04F802}"/>
                    </a:ext>
                  </a:extLst>
                </p:cNvPr>
                <p:cNvSpPr/>
                <p:nvPr/>
              </p:nvSpPr>
              <p:spPr>
                <a:xfrm>
                  <a:off x="9115966" y="3380593"/>
                  <a:ext cx="1417320" cy="301752"/>
                </a:xfrm>
                <a:prstGeom prst="ellipse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</a:t>
                  </a: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91153C17-D75B-DD4E-82D0-1FB0E9EC621E}"/>
                    </a:ext>
                  </a:extLst>
                </p:cNvPr>
                <p:cNvSpPr/>
                <p:nvPr/>
              </p:nvSpPr>
              <p:spPr>
                <a:xfrm>
                  <a:off x="9114093" y="5498920"/>
                  <a:ext cx="1400995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5DCD1D7-7CAC-124F-96A2-4E68DD2B4992}"/>
                    </a:ext>
                  </a:extLst>
                </p:cNvPr>
                <p:cNvCxnSpPr>
                  <a:cxnSpLocks/>
                  <a:stCxn id="12" idx="2"/>
                  <a:endCxn id="19" idx="0"/>
                </p:cNvCxnSpPr>
                <p:nvPr/>
              </p:nvCxnSpPr>
              <p:spPr>
                <a:xfrm flipH="1">
                  <a:off x="9824626" y="3150762"/>
                  <a:ext cx="2189" cy="22983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4AF2CE3-3C1E-0746-A333-4293818ADCA6}"/>
                    </a:ext>
                  </a:extLst>
                </p:cNvPr>
                <p:cNvCxnSpPr>
                  <a:cxnSpLocks/>
                  <a:stCxn id="19" idx="4"/>
                  <a:endCxn id="18" idx="0"/>
                </p:cNvCxnSpPr>
                <p:nvPr/>
              </p:nvCxnSpPr>
              <p:spPr>
                <a:xfrm flipH="1">
                  <a:off x="9819908" y="3682345"/>
                  <a:ext cx="4718" cy="2527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756193C8-38AF-E84F-A11F-A63FB4009E90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 flipH="1">
                  <a:off x="9811824" y="4236843"/>
                  <a:ext cx="8084" cy="25190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08E2415-091A-3A45-B0CA-B8D30E12EB3A}"/>
                    </a:ext>
                  </a:extLst>
                </p:cNvPr>
                <p:cNvCxnSpPr>
                  <a:cxnSpLocks/>
                  <a:endCxn id="17" idx="0"/>
                </p:cNvCxnSpPr>
                <p:nvPr/>
              </p:nvCxnSpPr>
              <p:spPr>
                <a:xfrm>
                  <a:off x="9811824" y="4790497"/>
                  <a:ext cx="1043217" cy="2298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78169713-BB28-E049-8B73-718BFA7A4BEA}"/>
                    </a:ext>
                  </a:extLst>
                </p:cNvPr>
                <p:cNvCxnSpPr>
                  <a:cxnSpLocks/>
                  <a:stCxn id="17" idx="2"/>
                  <a:endCxn id="20" idx="0"/>
                </p:cNvCxnSpPr>
                <p:nvPr/>
              </p:nvCxnSpPr>
              <p:spPr>
                <a:xfrm flipH="1">
                  <a:off x="9814591" y="5322061"/>
                  <a:ext cx="1040450" cy="1768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070B52B-2787-954F-8738-59FDF9F2230A}"/>
                    </a:ext>
                  </a:extLst>
                </p:cNvPr>
                <p:cNvSpPr txBox="1"/>
                <p:nvPr/>
              </p:nvSpPr>
              <p:spPr>
                <a:xfrm>
                  <a:off x="9825261" y="255011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4F40121-8DBD-084C-8562-21EED312836D}"/>
                    </a:ext>
                  </a:extLst>
                </p:cNvPr>
                <p:cNvSpPr txBox="1"/>
                <p:nvPr/>
              </p:nvSpPr>
              <p:spPr>
                <a:xfrm>
                  <a:off x="9863629" y="3117487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def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EC7DA31-5E36-7942-A769-0810E533AE98}"/>
                    </a:ext>
                  </a:extLst>
                </p:cNvPr>
                <p:cNvSpPr txBox="1"/>
                <p:nvPr/>
              </p:nvSpPr>
              <p:spPr>
                <a:xfrm>
                  <a:off x="9834912" y="3652113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182FF1-F891-EA47-997E-8E38602EF975}"/>
                    </a:ext>
                  </a:extLst>
                </p:cNvPr>
                <p:cNvSpPr txBox="1"/>
                <p:nvPr/>
              </p:nvSpPr>
              <p:spPr>
                <a:xfrm>
                  <a:off x="9824240" y="4206126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cond</a:t>
                  </a:r>
                  <a:endParaRPr lang="en-US" sz="1400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613CF8-9C07-CE42-B54F-83780703B310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562C740-9DDE-B14C-8C74-7AFC4DCFC572}"/>
                    </a:ext>
                  </a:extLst>
                </p:cNvPr>
                <p:cNvSpPr txBox="1"/>
                <p:nvPr/>
              </p:nvSpPr>
              <p:spPr>
                <a:xfrm>
                  <a:off x="9170474" y="499217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84B1DE2-2601-BF44-8C43-4377A53DF537}"/>
                    </a:ext>
                  </a:extLst>
                </p:cNvPr>
                <p:cNvSpPr txBox="1"/>
                <p:nvPr/>
              </p:nvSpPr>
              <p:spPr>
                <a:xfrm>
                  <a:off x="10373861" y="5251590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5CB79F-9EEA-BA49-98C2-E085031517D8}"/>
                  </a:ext>
                </a:extLst>
              </p:cNvPr>
              <p:cNvSpPr txBox="1"/>
              <p:nvPr/>
            </p:nvSpPr>
            <p:spPr>
              <a:xfrm>
                <a:off x="8344102" y="529995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</p:grpSp>
        <p:sp>
          <p:nvSpPr>
            <p:cNvPr id="88" name="Diamond 87">
              <a:extLst>
                <a:ext uri="{FF2B5EF4-FFF2-40B4-BE49-F238E27FC236}">
                  <a16:creationId xmlns:a16="http://schemas.microsoft.com/office/drawing/2014/main" id="{6DB38835-E498-4C43-A950-5B278B44D95C}"/>
                </a:ext>
              </a:extLst>
            </p:cNvPr>
            <p:cNvSpPr/>
            <p:nvPr/>
          </p:nvSpPr>
          <p:spPr>
            <a:xfrm>
              <a:off x="1908274" y="4824822"/>
              <a:ext cx="1306626" cy="299562"/>
            </a:xfrm>
            <a:prstGeom prst="diamond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For</a:t>
              </a:r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398420C-BAE8-724D-80BA-3EB7CD7A9C40}"/>
              </a:ext>
            </a:extLst>
          </p:cNvPr>
          <p:cNvGrpSpPr/>
          <p:nvPr/>
        </p:nvGrpSpPr>
        <p:grpSpPr>
          <a:xfrm>
            <a:off x="7253093" y="2673600"/>
            <a:ext cx="3833857" cy="3505989"/>
            <a:chOff x="7253093" y="2673600"/>
            <a:chExt cx="3833857" cy="3505989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33A369B-F51A-544E-A83F-78287813A101}"/>
                </a:ext>
              </a:extLst>
            </p:cNvPr>
            <p:cNvGrpSpPr/>
            <p:nvPr/>
          </p:nvGrpSpPr>
          <p:grpSpPr>
            <a:xfrm>
              <a:off x="7253093" y="2673600"/>
              <a:ext cx="3833857" cy="3505989"/>
              <a:chOff x="6685527" y="2673600"/>
              <a:chExt cx="3833857" cy="350598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E61C017-12BC-8C46-AF3E-7AC85F7D9092}"/>
                  </a:ext>
                </a:extLst>
              </p:cNvPr>
              <p:cNvGrpSpPr/>
              <p:nvPr/>
            </p:nvGrpSpPr>
            <p:grpSpPr>
              <a:xfrm>
                <a:off x="6685527" y="2673600"/>
                <a:ext cx="3833857" cy="3505989"/>
                <a:chOff x="7918223" y="2297309"/>
                <a:chExt cx="3833857" cy="3505989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70740374-1BEB-A644-A66D-662CCE346112}"/>
                    </a:ext>
                  </a:extLst>
                </p:cNvPr>
                <p:cNvGrpSpPr/>
                <p:nvPr/>
              </p:nvGrpSpPr>
              <p:grpSpPr>
                <a:xfrm>
                  <a:off x="8605870" y="2297309"/>
                  <a:ext cx="3146210" cy="3505989"/>
                  <a:chOff x="8605870" y="2297309"/>
                  <a:chExt cx="3146210" cy="3505989"/>
                </a:xfrm>
              </p:grpSpPr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8690E067-6D8A-4A47-8A61-BFD6599F38BA}"/>
                      </a:ext>
                    </a:extLst>
                  </p:cNvPr>
                  <p:cNvSpPr/>
                  <p:nvPr/>
                </p:nvSpPr>
                <p:spPr>
                  <a:xfrm>
                    <a:off x="9148905" y="2297309"/>
                    <a:ext cx="1828800" cy="304800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 err="1">
                        <a:solidFill>
                          <a:srgbClr val="FFFFFF"/>
                        </a:solidFill>
                      </a:rPr>
                      <a:t>getElements</a:t>
                    </a:r>
                    <a:r>
                      <a:rPr lang="en-US" sz="1600" dirty="0">
                        <a:solidFill>
                          <a:srgbClr val="FFFFFF"/>
                        </a:solidFill>
                      </a:rPr>
                      <a:t>()</a:t>
                    </a:r>
                  </a:p>
                </p:txBody>
              </p:sp>
              <p:sp>
                <p:nvSpPr>
                  <p:cNvPr id="39" name="Right Bracket 38">
                    <a:extLst>
                      <a:ext uri="{FF2B5EF4-FFF2-40B4-BE49-F238E27FC236}">
                        <a16:creationId xmlns:a16="http://schemas.microsoft.com/office/drawing/2014/main" id="{BDEFB9A8-1D7C-8E44-AA7F-1187AE799023}"/>
                      </a:ext>
                    </a:extLst>
                  </p:cNvPr>
                  <p:cNvSpPr/>
                  <p:nvPr/>
                </p:nvSpPr>
                <p:spPr>
                  <a:xfrm flipH="1">
                    <a:off x="8605870" y="3397730"/>
                    <a:ext cx="546940" cy="2134103"/>
                  </a:xfrm>
                  <a:prstGeom prst="rightBracket">
                    <a:avLst>
                      <a:gd name="adj" fmla="val 744119"/>
                    </a:avLst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4210FE62-C577-5547-B119-96EC7EE7C60B}"/>
                      </a:ext>
                    </a:extLst>
                  </p:cNvPr>
                  <p:cNvCxnSpPr>
                    <a:cxnSpLocks/>
                    <a:endCxn id="45" idx="0"/>
                  </p:cNvCxnSpPr>
                  <p:nvPr/>
                </p:nvCxnSpPr>
                <p:spPr>
                  <a:xfrm flipH="1">
                    <a:off x="10058627" y="4998430"/>
                    <a:ext cx="3351" cy="50048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D874E6D8-A523-0444-B82F-780F12E69761}"/>
                      </a:ext>
                    </a:extLst>
                  </p:cNvPr>
                  <p:cNvSpPr/>
                  <p:nvPr/>
                </p:nvSpPr>
                <p:spPr>
                  <a:xfrm>
                    <a:off x="9148904" y="3254465"/>
                    <a:ext cx="1828799" cy="301752"/>
                  </a:xfrm>
                  <a:prstGeom prst="ellipse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Element</a:t>
                    </a:r>
                  </a:p>
                </p:txBody>
              </p:sp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B8EB70C1-AEBE-F441-B933-773EAD8DEA33}"/>
                      </a:ext>
                    </a:extLst>
                  </p:cNvPr>
                  <p:cNvSpPr/>
                  <p:nvPr/>
                </p:nvSpPr>
                <p:spPr>
                  <a:xfrm>
                    <a:off x="9114093" y="5498919"/>
                    <a:ext cx="1889067" cy="304379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add()</a:t>
                    </a:r>
                  </a:p>
                </p:txBody>
              </p: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63639F69-8170-7547-A201-7030EB9A21DD}"/>
                      </a:ext>
                    </a:extLst>
                  </p:cNvPr>
                  <p:cNvCxnSpPr>
                    <a:cxnSpLocks/>
                    <a:stCxn id="36" idx="2"/>
                    <a:endCxn id="44" idx="0"/>
                  </p:cNvCxnSpPr>
                  <p:nvPr/>
                </p:nvCxnSpPr>
                <p:spPr>
                  <a:xfrm flipH="1">
                    <a:off x="10063304" y="2602109"/>
                    <a:ext cx="1" cy="6523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75FE3783-DAE3-C94A-ACB2-98B27A7817A0}"/>
                      </a:ext>
                    </a:extLst>
                  </p:cNvPr>
                  <p:cNvCxnSpPr>
                    <a:cxnSpLocks/>
                    <a:stCxn id="44" idx="4"/>
                  </p:cNvCxnSpPr>
                  <p:nvPr/>
                </p:nvCxnSpPr>
                <p:spPr>
                  <a:xfrm flipH="1">
                    <a:off x="10061978" y="3556217"/>
                    <a:ext cx="1326" cy="55175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2F7D2B8-151D-BE4D-AEC3-906E7B7672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8626" y="2815451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def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2D26133-93B2-DD49-A995-141EE8303D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1568" y="3683128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A57BD9EE-E76E-044F-827E-E5C2616A12F3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9992" y="3238143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AD070D4-E7E2-FC4D-AF24-D0367854636C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545" y="5132937"/>
                    <a:ext cx="8784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control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83D8D97-D0D4-CB43-B047-742F40DA1792}"/>
                    </a:ext>
                  </a:extLst>
                </p:cNvPr>
                <p:cNvSpPr txBox="1"/>
                <p:nvPr/>
              </p:nvSpPr>
              <p:spPr>
                <a:xfrm>
                  <a:off x="7918223" y="4232560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78" name="Right Bracket 77">
                <a:extLst>
                  <a:ext uri="{FF2B5EF4-FFF2-40B4-BE49-F238E27FC236}">
                    <a16:creationId xmlns:a16="http://schemas.microsoft.com/office/drawing/2014/main" id="{1A90E407-85A4-3045-8CC1-CCE33900F60F}"/>
                  </a:ext>
                </a:extLst>
              </p:cNvPr>
              <p:cNvSpPr/>
              <p:nvPr/>
            </p:nvSpPr>
            <p:spPr>
              <a:xfrm flipH="1">
                <a:off x="7147730" y="2827284"/>
                <a:ext cx="733666" cy="3195144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ight Bracket 83">
                <a:extLst>
                  <a:ext uri="{FF2B5EF4-FFF2-40B4-BE49-F238E27FC236}">
                    <a16:creationId xmlns:a16="http://schemas.microsoft.com/office/drawing/2014/main" id="{EFDC55FB-9D61-3F4C-9DA9-DF7C921BFE35}"/>
                  </a:ext>
                </a:extLst>
              </p:cNvPr>
              <p:cNvSpPr/>
              <p:nvPr/>
            </p:nvSpPr>
            <p:spPr>
              <a:xfrm>
                <a:off x="9750207" y="2821292"/>
                <a:ext cx="422620" cy="2095336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7DCCF56-63C2-6144-9853-C9454D14249E}"/>
                  </a:ext>
                </a:extLst>
              </p:cNvPr>
              <p:cNvSpPr txBox="1"/>
              <p:nvPr/>
            </p:nvSpPr>
            <p:spPr>
              <a:xfrm>
                <a:off x="7312260" y="4431711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89" name="Diamond 88">
              <a:extLst>
                <a:ext uri="{FF2B5EF4-FFF2-40B4-BE49-F238E27FC236}">
                  <a16:creationId xmlns:a16="http://schemas.microsoft.com/office/drawing/2014/main" id="{5E10D67B-2C2B-5348-B034-826A4F4674F9}"/>
                </a:ext>
              </a:extLst>
            </p:cNvPr>
            <p:cNvSpPr/>
            <p:nvPr/>
          </p:nvSpPr>
          <p:spPr>
            <a:xfrm>
              <a:off x="8483607" y="4478200"/>
              <a:ext cx="1854423" cy="890865"/>
            </a:xfrm>
            <a:prstGeom prst="diamond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Enhanced For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3036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0338-A9F0-7644-BA24-93E30318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Fine-grained Change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3D4C7-4956-134D-B3E0-A3A09EF5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3AC87-D2D8-C94B-894F-AB6E9651BAB5}"/>
              </a:ext>
            </a:extLst>
          </p:cNvPr>
          <p:cNvSpPr txBox="1">
            <a:spLocks/>
          </p:cNvSpPr>
          <p:nvPr/>
        </p:nvSpPr>
        <p:spPr>
          <a:xfrm>
            <a:off x="838200" y="1809859"/>
            <a:ext cx="5641428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1– </a:t>
            </a:r>
            <a:r>
              <a:rPr lang="en-US" sz="1400" b="1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2–  	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___________________________</a:t>
            </a:r>
            <a:endParaRPr lang="en-US" sz="1400" kern="1000" dirty="0"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49B7-8BAF-C14C-AB84-C32CBE857F00}"/>
              </a:ext>
            </a:extLst>
          </p:cNvPr>
          <p:cNvSpPr txBox="1">
            <a:spLocks/>
          </p:cNvSpPr>
          <p:nvPr/>
        </p:nvSpPr>
        <p:spPr>
          <a:xfrm>
            <a:off x="7472854" y="1809859"/>
            <a:ext cx="3880945" cy="92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1+ </a:t>
            </a:r>
            <a:r>
              <a:rPr lang="en-US" sz="1400" b="1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(Element elm : 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2+  	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(elm);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</a:t>
            </a: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C6448F4-9FFC-5740-BD23-D4539C695503}"/>
              </a:ext>
            </a:extLst>
          </p:cNvPr>
          <p:cNvGrpSpPr/>
          <p:nvPr/>
        </p:nvGrpSpPr>
        <p:grpSpPr>
          <a:xfrm>
            <a:off x="7253093" y="2642068"/>
            <a:ext cx="3833857" cy="3505989"/>
            <a:chOff x="7253093" y="2642068"/>
            <a:chExt cx="3833857" cy="3505989"/>
          </a:xfrm>
        </p:grpSpPr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A12FEA26-F457-4C44-B031-8E52A6E5FA73}"/>
                </a:ext>
              </a:extLst>
            </p:cNvPr>
            <p:cNvGrpSpPr/>
            <p:nvPr/>
          </p:nvGrpSpPr>
          <p:grpSpPr>
            <a:xfrm>
              <a:off x="7253093" y="2642068"/>
              <a:ext cx="3833857" cy="3505989"/>
              <a:chOff x="6685527" y="2642068"/>
              <a:chExt cx="3833857" cy="3505989"/>
            </a:xfrm>
          </p:grpSpPr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FFB602D9-54D9-B148-A3F8-68AA22B64C62}"/>
                  </a:ext>
                </a:extLst>
              </p:cNvPr>
              <p:cNvGrpSpPr/>
              <p:nvPr/>
            </p:nvGrpSpPr>
            <p:grpSpPr>
              <a:xfrm>
                <a:off x="6685527" y="2642068"/>
                <a:ext cx="3833857" cy="3505989"/>
                <a:chOff x="7918223" y="2265777"/>
                <a:chExt cx="3833857" cy="3505989"/>
              </a:xfrm>
            </p:grpSpPr>
            <p:grpSp>
              <p:nvGrpSpPr>
                <p:cNvPr id="111" name="Group 110">
                  <a:extLst>
                    <a:ext uri="{FF2B5EF4-FFF2-40B4-BE49-F238E27FC236}">
                      <a16:creationId xmlns:a16="http://schemas.microsoft.com/office/drawing/2014/main" id="{4BE9403C-32BA-6543-8255-CFEF997C2838}"/>
                    </a:ext>
                  </a:extLst>
                </p:cNvPr>
                <p:cNvGrpSpPr/>
                <p:nvPr/>
              </p:nvGrpSpPr>
              <p:grpSpPr>
                <a:xfrm>
                  <a:off x="8605870" y="2265777"/>
                  <a:ext cx="3146210" cy="3505989"/>
                  <a:chOff x="8605870" y="2265777"/>
                  <a:chExt cx="3146210" cy="3505989"/>
                </a:xfrm>
              </p:grpSpPr>
              <p:sp>
                <p:nvSpPr>
                  <p:cNvPr id="113" name="Rounded Rectangle 112">
                    <a:extLst>
                      <a:ext uri="{FF2B5EF4-FFF2-40B4-BE49-F238E27FC236}">
                        <a16:creationId xmlns:a16="http://schemas.microsoft.com/office/drawing/2014/main" id="{69A90ACD-3030-E644-A33C-CB47FC645C46}"/>
                      </a:ext>
                    </a:extLst>
                  </p:cNvPr>
                  <p:cNvSpPr/>
                  <p:nvPr/>
                </p:nvSpPr>
                <p:spPr>
                  <a:xfrm>
                    <a:off x="9148905" y="2265777"/>
                    <a:ext cx="1828800" cy="304800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 err="1">
                        <a:solidFill>
                          <a:srgbClr val="FFFFFF"/>
                        </a:solidFill>
                      </a:rPr>
                      <a:t>getElements</a:t>
                    </a:r>
                    <a:r>
                      <a:rPr lang="en-US" sz="1600" dirty="0">
                        <a:solidFill>
                          <a:srgbClr val="FFFFFF"/>
                        </a:solidFill>
                      </a:rPr>
                      <a:t>()</a:t>
                    </a:r>
                  </a:p>
                </p:txBody>
              </p:sp>
              <p:sp>
                <p:nvSpPr>
                  <p:cNvPr id="114" name="Right Bracket 113">
                    <a:extLst>
                      <a:ext uri="{FF2B5EF4-FFF2-40B4-BE49-F238E27FC236}">
                        <a16:creationId xmlns:a16="http://schemas.microsoft.com/office/drawing/2014/main" id="{AF474A70-FA0A-F344-8ED3-D0298FEEE758}"/>
                      </a:ext>
                    </a:extLst>
                  </p:cNvPr>
                  <p:cNvSpPr/>
                  <p:nvPr/>
                </p:nvSpPr>
                <p:spPr>
                  <a:xfrm flipH="1">
                    <a:off x="8605870" y="3397730"/>
                    <a:ext cx="546940" cy="2134103"/>
                  </a:xfrm>
                  <a:prstGeom prst="rightBracket">
                    <a:avLst>
                      <a:gd name="adj" fmla="val 744119"/>
                    </a:avLst>
                  </a:prstGeom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115" name="Straight Arrow Connector 114">
                    <a:extLst>
                      <a:ext uri="{FF2B5EF4-FFF2-40B4-BE49-F238E27FC236}">
                        <a16:creationId xmlns:a16="http://schemas.microsoft.com/office/drawing/2014/main" id="{5DD70CA2-4144-1D4D-9271-087833CFD265}"/>
                      </a:ext>
                    </a:extLst>
                  </p:cNvPr>
                  <p:cNvCxnSpPr>
                    <a:cxnSpLocks/>
                    <a:endCxn id="117" idx="0"/>
                  </p:cNvCxnSpPr>
                  <p:nvPr/>
                </p:nvCxnSpPr>
                <p:spPr>
                  <a:xfrm flipH="1">
                    <a:off x="10058627" y="4966898"/>
                    <a:ext cx="3351" cy="500489"/>
                  </a:xfrm>
                  <a:prstGeom prst="straightConnector1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ECBF5D44-8225-9C40-B82B-A59ED0AA40F2}"/>
                      </a:ext>
                    </a:extLst>
                  </p:cNvPr>
                  <p:cNvSpPr/>
                  <p:nvPr/>
                </p:nvSpPr>
                <p:spPr>
                  <a:xfrm>
                    <a:off x="9148904" y="3254465"/>
                    <a:ext cx="1828799" cy="301752"/>
                  </a:xfrm>
                  <a:prstGeom prst="ellipse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Element</a:t>
                    </a:r>
                  </a:p>
                </p:txBody>
              </p:sp>
              <p:sp>
                <p:nvSpPr>
                  <p:cNvPr id="117" name="Rounded Rectangle 116">
                    <a:extLst>
                      <a:ext uri="{FF2B5EF4-FFF2-40B4-BE49-F238E27FC236}">
                        <a16:creationId xmlns:a16="http://schemas.microsoft.com/office/drawing/2014/main" id="{15945A75-1851-D047-A6D2-34F43CBE7BBA}"/>
                      </a:ext>
                    </a:extLst>
                  </p:cNvPr>
                  <p:cNvSpPr/>
                  <p:nvPr/>
                </p:nvSpPr>
                <p:spPr>
                  <a:xfrm>
                    <a:off x="9114093" y="5467387"/>
                    <a:ext cx="1889067" cy="304379"/>
                  </a:xfrm>
                  <a:prstGeom prst="roundRect">
                    <a:avLst/>
                  </a:prstGeom>
                  <a:blipFill rotWithShape="1">
                    <a:blip r:embed="rId2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add()</a:t>
                    </a:r>
                  </a:p>
                </p:txBody>
              </p:sp>
              <p:cxnSp>
                <p:nvCxnSpPr>
                  <p:cNvPr id="118" name="Straight Arrow Connector 117">
                    <a:extLst>
                      <a:ext uri="{FF2B5EF4-FFF2-40B4-BE49-F238E27FC236}">
                        <a16:creationId xmlns:a16="http://schemas.microsoft.com/office/drawing/2014/main" id="{13BF60AD-9160-5947-B11F-ECB453A6C13A}"/>
                      </a:ext>
                    </a:extLst>
                  </p:cNvPr>
                  <p:cNvCxnSpPr>
                    <a:cxnSpLocks/>
                    <a:stCxn id="113" idx="2"/>
                    <a:endCxn id="116" idx="0"/>
                  </p:cNvCxnSpPr>
                  <p:nvPr/>
                </p:nvCxnSpPr>
                <p:spPr>
                  <a:xfrm flipH="1">
                    <a:off x="10063304" y="2570577"/>
                    <a:ext cx="1" cy="683888"/>
                  </a:xfrm>
                  <a:prstGeom prst="straightConnector1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9" name="Straight Arrow Connector 118">
                    <a:extLst>
                      <a:ext uri="{FF2B5EF4-FFF2-40B4-BE49-F238E27FC236}">
                        <a16:creationId xmlns:a16="http://schemas.microsoft.com/office/drawing/2014/main" id="{83F8DBA6-88AD-1843-A53A-001BB706EE32}"/>
                      </a:ext>
                    </a:extLst>
                  </p:cNvPr>
                  <p:cNvCxnSpPr>
                    <a:cxnSpLocks/>
                    <a:stCxn id="116" idx="4"/>
                  </p:cNvCxnSpPr>
                  <p:nvPr/>
                </p:nvCxnSpPr>
                <p:spPr>
                  <a:xfrm flipH="1">
                    <a:off x="10061978" y="3556217"/>
                    <a:ext cx="1326" cy="551754"/>
                  </a:xfrm>
                  <a:prstGeom prst="straightConnector1">
                    <a:avLst/>
                  </a:prstGeom>
                  <a:blipFill dpi="0" rotWithShape="1">
                    <a:blip r:embed="rId2">
                      <a:alphaModFix amt="25000"/>
                    </a:blip>
                    <a:srcRect/>
                    <a:tile tx="0" ty="0" sx="100000" sy="100000" flip="none" algn="tl"/>
                  </a:blipFill>
                  <a:ln>
                    <a:solidFill>
                      <a:schemeClr val="tx1">
                        <a:alpha val="25000"/>
                      </a:schemeClr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0" name="TextBox 119">
                    <a:extLst>
                      <a:ext uri="{FF2B5EF4-FFF2-40B4-BE49-F238E27FC236}">
                        <a16:creationId xmlns:a16="http://schemas.microsoft.com/office/drawing/2014/main" id="{1EF494DD-B8DB-714E-A865-8D3EDFFBC7FB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8626" y="2815451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def</a:t>
                    </a:r>
                  </a:p>
                </p:txBody>
              </p:sp>
              <p:sp>
                <p:nvSpPr>
                  <p:cNvPr id="121" name="TextBox 120">
                    <a:extLst>
                      <a:ext uri="{FF2B5EF4-FFF2-40B4-BE49-F238E27FC236}">
                        <a16:creationId xmlns:a16="http://schemas.microsoft.com/office/drawing/2014/main" id="{5AEBFA78-92B1-9D4A-9EB2-67CCE7E6E1D1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1568" y="3683128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122" name="TextBox 121">
                    <a:extLst>
                      <a:ext uri="{FF2B5EF4-FFF2-40B4-BE49-F238E27FC236}">
                        <a16:creationId xmlns:a16="http://schemas.microsoft.com/office/drawing/2014/main" id="{9FA97C25-2C72-BC49-8AD4-52BE74BA6BCB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9992" y="3238143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123" name="TextBox 122">
                    <a:extLst>
                      <a:ext uri="{FF2B5EF4-FFF2-40B4-BE49-F238E27FC236}">
                        <a16:creationId xmlns:a16="http://schemas.microsoft.com/office/drawing/2014/main" id="{0C059C05-840E-BB42-AFF3-3C553BD68FE1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545" y="5132937"/>
                    <a:ext cx="8784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control</a:t>
                    </a:r>
                  </a:p>
                </p:txBody>
              </p:sp>
            </p:grp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0D8207F1-D79F-A740-A9EC-9CD1E8F63618}"/>
                    </a:ext>
                  </a:extLst>
                </p:cNvPr>
                <p:cNvSpPr txBox="1"/>
                <p:nvPr/>
              </p:nvSpPr>
              <p:spPr>
                <a:xfrm>
                  <a:off x="7918223" y="4232560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108" name="Right Bracket 107">
                <a:extLst>
                  <a:ext uri="{FF2B5EF4-FFF2-40B4-BE49-F238E27FC236}">
                    <a16:creationId xmlns:a16="http://schemas.microsoft.com/office/drawing/2014/main" id="{17531FFF-EF88-B040-8DCC-A0680B74C440}"/>
                  </a:ext>
                </a:extLst>
              </p:cNvPr>
              <p:cNvSpPr/>
              <p:nvPr/>
            </p:nvSpPr>
            <p:spPr>
              <a:xfrm flipH="1">
                <a:off x="7147730" y="2795752"/>
                <a:ext cx="733666" cy="3195144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9" name="Right Bracket 108">
                <a:extLst>
                  <a:ext uri="{FF2B5EF4-FFF2-40B4-BE49-F238E27FC236}">
                    <a16:creationId xmlns:a16="http://schemas.microsoft.com/office/drawing/2014/main" id="{7E294F33-09EA-904D-965C-9CA499D9966C}"/>
                  </a:ext>
                </a:extLst>
              </p:cNvPr>
              <p:cNvSpPr/>
              <p:nvPr/>
            </p:nvSpPr>
            <p:spPr>
              <a:xfrm>
                <a:off x="9750207" y="2821292"/>
                <a:ext cx="422620" cy="2095336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>
                    <a:alpha val="25000"/>
                  </a:schemeClr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43BC3E87-C6EE-F74E-A1A4-1AFF9A604FF3}"/>
                  </a:ext>
                </a:extLst>
              </p:cNvPr>
              <p:cNvSpPr txBox="1"/>
              <p:nvPr/>
            </p:nvSpPr>
            <p:spPr>
              <a:xfrm>
                <a:off x="7312260" y="4431711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106" name="Diamond 105">
              <a:extLst>
                <a:ext uri="{FF2B5EF4-FFF2-40B4-BE49-F238E27FC236}">
                  <a16:creationId xmlns:a16="http://schemas.microsoft.com/office/drawing/2014/main" id="{FF6BB270-D816-7D42-B722-3932B325C9C7}"/>
                </a:ext>
              </a:extLst>
            </p:cNvPr>
            <p:cNvSpPr/>
            <p:nvPr/>
          </p:nvSpPr>
          <p:spPr>
            <a:xfrm>
              <a:off x="8483607" y="4478200"/>
              <a:ext cx="1854423" cy="890865"/>
            </a:xfrm>
            <a:prstGeom prst="diamond">
              <a:avLst/>
            </a:prstGeom>
            <a:blipFill dpi="0" rotWithShape="1">
              <a:blip r:embed="rId2">
                <a:alphaModFix amt="25000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Enhanced For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ADA827C-E421-3244-B914-F08302457F42}"/>
              </a:ext>
            </a:extLst>
          </p:cNvPr>
          <p:cNvGrpSpPr/>
          <p:nvPr/>
        </p:nvGrpSpPr>
        <p:grpSpPr>
          <a:xfrm>
            <a:off x="1091964" y="2646066"/>
            <a:ext cx="3025107" cy="3503363"/>
            <a:chOff x="1091964" y="2646066"/>
            <a:chExt cx="3025107" cy="3503363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593E837-BF34-A648-B973-216833715D41}"/>
                </a:ext>
              </a:extLst>
            </p:cNvPr>
            <p:cNvGrpSpPr/>
            <p:nvPr/>
          </p:nvGrpSpPr>
          <p:grpSpPr>
            <a:xfrm>
              <a:off x="1091964" y="2646066"/>
              <a:ext cx="3025107" cy="3503363"/>
              <a:chOff x="8344102" y="2297309"/>
              <a:chExt cx="3025107" cy="3503363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46E4E249-5291-4343-B457-BD1C69072CAF}"/>
                  </a:ext>
                </a:extLst>
              </p:cNvPr>
              <p:cNvGrpSpPr/>
              <p:nvPr/>
            </p:nvGrpSpPr>
            <p:grpSpPr>
              <a:xfrm>
                <a:off x="8590104" y="2297309"/>
                <a:ext cx="2779105" cy="3503363"/>
                <a:chOff x="8590104" y="2297309"/>
                <a:chExt cx="2779105" cy="3503363"/>
              </a:xfrm>
            </p:grpSpPr>
            <p:sp>
              <p:nvSpPr>
                <p:cNvPr id="59" name="Rounded Rectangle 58">
                  <a:extLst>
                    <a:ext uri="{FF2B5EF4-FFF2-40B4-BE49-F238E27FC236}">
                      <a16:creationId xmlns:a16="http://schemas.microsoft.com/office/drawing/2014/main" id="{01BFDA5A-D75C-B74A-B64A-6BED8F8E9810}"/>
                    </a:ext>
                  </a:extLst>
                </p:cNvPr>
                <p:cNvSpPr/>
                <p:nvPr/>
              </p:nvSpPr>
              <p:spPr>
                <a:xfrm>
                  <a:off x="8912415" y="2297309"/>
                  <a:ext cx="1828800" cy="304800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60" name="Rounded Rectangle 59">
                  <a:extLst>
                    <a:ext uri="{FF2B5EF4-FFF2-40B4-BE49-F238E27FC236}">
                      <a16:creationId xmlns:a16="http://schemas.microsoft.com/office/drawing/2014/main" id="{9B90A5A8-DB84-DC48-8085-990141B8BDE9}"/>
                    </a:ext>
                  </a:extLst>
                </p:cNvPr>
                <p:cNvSpPr/>
                <p:nvPr/>
              </p:nvSpPr>
              <p:spPr>
                <a:xfrm>
                  <a:off x="9119759" y="2845962"/>
                  <a:ext cx="1414111" cy="304800"/>
                </a:xfrm>
                <a:prstGeom prst="roundRect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iterator()</a:t>
                  </a:r>
                </a:p>
              </p:txBody>
            </p: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B73B7293-25C6-E348-9CF5-BCCE18FA1DBB}"/>
                    </a:ext>
                  </a:extLst>
                </p:cNvPr>
                <p:cNvCxnSpPr>
                  <a:cxnSpLocks/>
                  <a:stCxn id="59" idx="2"/>
                  <a:endCxn id="60" idx="0"/>
                </p:cNvCxnSpPr>
                <p:nvPr/>
              </p:nvCxnSpPr>
              <p:spPr>
                <a:xfrm>
                  <a:off x="9826815" y="2602109"/>
                  <a:ext cx="0" cy="243853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Right Bracket 61">
                  <a:extLst>
                    <a:ext uri="{FF2B5EF4-FFF2-40B4-BE49-F238E27FC236}">
                      <a16:creationId xmlns:a16="http://schemas.microsoft.com/office/drawing/2014/main" id="{0D721ADA-CCD2-1241-B335-E3C037647CE8}"/>
                    </a:ext>
                  </a:extLst>
                </p:cNvPr>
                <p:cNvSpPr/>
                <p:nvPr/>
              </p:nvSpPr>
              <p:spPr>
                <a:xfrm flipH="1">
                  <a:off x="8590104" y="3558378"/>
                  <a:ext cx="533400" cy="2115293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00E2F069-5C87-CA47-B36A-F62F50F35615}"/>
                    </a:ext>
                  </a:extLst>
                </p:cNvPr>
                <p:cNvCxnSpPr>
                  <a:cxnSpLocks/>
                  <a:endCxn id="67" idx="0"/>
                </p:cNvCxnSpPr>
                <p:nvPr/>
              </p:nvCxnSpPr>
              <p:spPr>
                <a:xfrm>
                  <a:off x="9811824" y="4790497"/>
                  <a:ext cx="2767" cy="708423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Rounded Rectangle 63">
                  <a:extLst>
                    <a:ext uri="{FF2B5EF4-FFF2-40B4-BE49-F238E27FC236}">
                      <a16:creationId xmlns:a16="http://schemas.microsoft.com/office/drawing/2014/main" id="{7115F95B-65FE-2045-A2D7-1F8CA97DA700}"/>
                    </a:ext>
                  </a:extLst>
                </p:cNvPr>
                <p:cNvSpPr/>
                <p:nvPr/>
              </p:nvSpPr>
              <p:spPr>
                <a:xfrm>
                  <a:off x="10340873" y="5020309"/>
                  <a:ext cx="1028336" cy="301752"/>
                </a:xfrm>
                <a:prstGeom prst="roundRect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next()</a:t>
                  </a:r>
                </a:p>
              </p:txBody>
            </p:sp>
            <p:sp>
              <p:nvSpPr>
                <p:cNvPr id="65" name="Rounded Rectangle 64">
                  <a:extLst>
                    <a:ext uri="{FF2B5EF4-FFF2-40B4-BE49-F238E27FC236}">
                      <a16:creationId xmlns:a16="http://schemas.microsoft.com/office/drawing/2014/main" id="{C64BD661-6A94-9B49-9B1C-E4B7C4987A94}"/>
                    </a:ext>
                  </a:extLst>
                </p:cNvPr>
                <p:cNvSpPr/>
                <p:nvPr/>
              </p:nvSpPr>
              <p:spPr>
                <a:xfrm>
                  <a:off x="9212816" y="3935091"/>
                  <a:ext cx="1214184" cy="301752"/>
                </a:xfrm>
                <a:prstGeom prst="roundRect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hasNext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C9D76A6D-0725-AB47-B7F4-B7A83C0893C0}"/>
                    </a:ext>
                  </a:extLst>
                </p:cNvPr>
                <p:cNvSpPr/>
                <p:nvPr/>
              </p:nvSpPr>
              <p:spPr>
                <a:xfrm>
                  <a:off x="9115966" y="3380593"/>
                  <a:ext cx="1417320" cy="301752"/>
                </a:xfrm>
                <a:prstGeom prst="ellipse">
                  <a:avLst/>
                </a:prstGeom>
                <a:blipFill dpi="0" rotWithShape="1">
                  <a:blip r:embed="rId2">
                    <a:alphaModFix amt="25000"/>
                  </a:blip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Iterator</a:t>
                  </a:r>
                </a:p>
              </p:txBody>
            </p:sp>
            <p:sp>
              <p:nvSpPr>
                <p:cNvPr id="67" name="Rounded Rectangle 66">
                  <a:extLst>
                    <a:ext uri="{FF2B5EF4-FFF2-40B4-BE49-F238E27FC236}">
                      <a16:creationId xmlns:a16="http://schemas.microsoft.com/office/drawing/2014/main" id="{89F68E3F-BB9D-4F4F-A57C-36AF8A62ED23}"/>
                    </a:ext>
                  </a:extLst>
                </p:cNvPr>
                <p:cNvSpPr/>
                <p:nvPr/>
              </p:nvSpPr>
              <p:spPr>
                <a:xfrm>
                  <a:off x="9114093" y="5498920"/>
                  <a:ext cx="1400995" cy="301752"/>
                </a:xfrm>
                <a:prstGeom prst="roundRect">
                  <a:avLst/>
                </a:prstGeom>
                <a:blipFill rotWithShape="1">
                  <a:blip r:embed="rId2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E0A2D41D-C870-7548-98AD-0EDB451C72B0}"/>
                    </a:ext>
                  </a:extLst>
                </p:cNvPr>
                <p:cNvCxnSpPr>
                  <a:cxnSpLocks/>
                  <a:stCxn id="60" idx="2"/>
                  <a:endCxn id="66" idx="0"/>
                </p:cNvCxnSpPr>
                <p:nvPr/>
              </p:nvCxnSpPr>
              <p:spPr>
                <a:xfrm flipH="1">
                  <a:off x="9824626" y="3150762"/>
                  <a:ext cx="2189" cy="229831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Straight Arrow Connector 70">
                  <a:extLst>
                    <a:ext uri="{FF2B5EF4-FFF2-40B4-BE49-F238E27FC236}">
                      <a16:creationId xmlns:a16="http://schemas.microsoft.com/office/drawing/2014/main" id="{EDEF7EFA-8B13-1044-B7A0-EF353A1DB39D}"/>
                    </a:ext>
                  </a:extLst>
                </p:cNvPr>
                <p:cNvCxnSpPr>
                  <a:cxnSpLocks/>
                  <a:stCxn id="66" idx="4"/>
                  <a:endCxn id="65" idx="0"/>
                </p:cNvCxnSpPr>
                <p:nvPr/>
              </p:nvCxnSpPr>
              <p:spPr>
                <a:xfrm flipH="1">
                  <a:off x="9819908" y="3682345"/>
                  <a:ext cx="4718" cy="252746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Straight Arrow Connector 71">
                  <a:extLst>
                    <a:ext uri="{FF2B5EF4-FFF2-40B4-BE49-F238E27FC236}">
                      <a16:creationId xmlns:a16="http://schemas.microsoft.com/office/drawing/2014/main" id="{FAAFB925-DFEE-1149-964A-98CD8DB9F698}"/>
                    </a:ext>
                  </a:extLst>
                </p:cNvPr>
                <p:cNvCxnSpPr>
                  <a:cxnSpLocks/>
                  <a:stCxn id="65" idx="2"/>
                </p:cNvCxnSpPr>
                <p:nvPr/>
              </p:nvCxnSpPr>
              <p:spPr>
                <a:xfrm flipH="1">
                  <a:off x="9811824" y="4236843"/>
                  <a:ext cx="8084" cy="251902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F5B48397-FB54-E645-8CCF-4A4BEE491B6B}"/>
                    </a:ext>
                  </a:extLst>
                </p:cNvPr>
                <p:cNvCxnSpPr>
                  <a:cxnSpLocks/>
                  <a:endCxn id="64" idx="0"/>
                </p:cNvCxnSpPr>
                <p:nvPr/>
              </p:nvCxnSpPr>
              <p:spPr>
                <a:xfrm>
                  <a:off x="9811824" y="4790497"/>
                  <a:ext cx="1043217" cy="229812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Arrow Connector 73">
                  <a:extLst>
                    <a:ext uri="{FF2B5EF4-FFF2-40B4-BE49-F238E27FC236}">
                      <a16:creationId xmlns:a16="http://schemas.microsoft.com/office/drawing/2014/main" id="{E5F381D2-1808-4246-B9CB-942B1ED18627}"/>
                    </a:ext>
                  </a:extLst>
                </p:cNvPr>
                <p:cNvCxnSpPr>
                  <a:cxnSpLocks/>
                  <a:stCxn id="64" idx="2"/>
                  <a:endCxn id="67" idx="0"/>
                </p:cNvCxnSpPr>
                <p:nvPr/>
              </p:nvCxnSpPr>
              <p:spPr>
                <a:xfrm flipH="1">
                  <a:off x="9814591" y="5322061"/>
                  <a:ext cx="1040450" cy="176859"/>
                </a:xfrm>
                <a:prstGeom prst="straightConnector1">
                  <a:avLst/>
                </a:prstGeom>
                <a:ln>
                  <a:solidFill>
                    <a:schemeClr val="tx1">
                      <a:alpha val="25000"/>
                    </a:schemeClr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2E96CA36-DC51-1B47-A170-0CA33E9AA056}"/>
                    </a:ext>
                  </a:extLst>
                </p:cNvPr>
                <p:cNvSpPr txBox="1"/>
                <p:nvPr/>
              </p:nvSpPr>
              <p:spPr>
                <a:xfrm>
                  <a:off x="9825261" y="255011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recv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76" name="TextBox 75">
                  <a:extLst>
                    <a:ext uri="{FF2B5EF4-FFF2-40B4-BE49-F238E27FC236}">
                      <a16:creationId xmlns:a16="http://schemas.microsoft.com/office/drawing/2014/main" id="{00B0CED2-0CBA-5B4E-83DE-47154BFAE005}"/>
                    </a:ext>
                  </a:extLst>
                </p:cNvPr>
                <p:cNvSpPr txBox="1"/>
                <p:nvPr/>
              </p:nvSpPr>
              <p:spPr>
                <a:xfrm>
                  <a:off x="9863629" y="3117487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def</a:t>
                  </a:r>
                </a:p>
              </p:txBody>
            </p:sp>
            <p:sp>
              <p:nvSpPr>
                <p:cNvPr id="77" name="TextBox 76">
                  <a:extLst>
                    <a:ext uri="{FF2B5EF4-FFF2-40B4-BE49-F238E27FC236}">
                      <a16:creationId xmlns:a16="http://schemas.microsoft.com/office/drawing/2014/main" id="{64742604-33A5-234D-A489-8E211DEA7133}"/>
                    </a:ext>
                  </a:extLst>
                </p:cNvPr>
                <p:cNvSpPr txBox="1"/>
                <p:nvPr/>
              </p:nvSpPr>
              <p:spPr>
                <a:xfrm>
                  <a:off x="9834912" y="3652113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recv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C4257D19-DC31-DC4C-9BFD-8902B75B8F68}"/>
                    </a:ext>
                  </a:extLst>
                </p:cNvPr>
                <p:cNvSpPr txBox="1"/>
                <p:nvPr/>
              </p:nvSpPr>
              <p:spPr>
                <a:xfrm>
                  <a:off x="9824240" y="4206126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>
                      <a:solidFill>
                        <a:schemeClr val="bg1">
                          <a:lumMod val="65000"/>
                        </a:schemeClr>
                      </a:solidFill>
                    </a:rPr>
                    <a:t>cond</a:t>
                  </a:r>
                  <a:endParaRPr lang="en-US" sz="1400" dirty="0">
                    <a:solidFill>
                      <a:schemeClr val="bg1">
                        <a:lumMod val="65000"/>
                      </a:schemeClr>
                    </a:solidFill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id="{7DE13A64-C516-AF4F-A569-29AB8B9D2E2B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control</a:t>
                  </a:r>
                </a:p>
              </p:txBody>
            </p:sp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568D705D-004C-7D4C-822F-5DD5AF4627AC}"/>
                    </a:ext>
                  </a:extLst>
                </p:cNvPr>
                <p:cNvSpPr txBox="1"/>
                <p:nvPr/>
              </p:nvSpPr>
              <p:spPr>
                <a:xfrm>
                  <a:off x="9170474" y="499217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control</a:t>
                  </a:r>
                </a:p>
              </p:txBody>
            </p:sp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EA9A9089-8A01-0B48-AA4A-2A09F4B8FD0E}"/>
                    </a:ext>
                  </a:extLst>
                </p:cNvPr>
                <p:cNvSpPr txBox="1"/>
                <p:nvPr/>
              </p:nvSpPr>
              <p:spPr>
                <a:xfrm>
                  <a:off x="10373861" y="5251590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65000"/>
                        </a:schemeClr>
                      </a:solidFill>
                    </a:rPr>
                    <a:t>para</a:t>
                  </a:r>
                </a:p>
              </p:txBody>
            </p:sp>
          </p:grp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ECF7BAF-DF91-2548-88C1-7CD9A5640D33}"/>
                  </a:ext>
                </a:extLst>
              </p:cNvPr>
              <p:cNvSpPr txBox="1"/>
              <p:nvPr/>
            </p:nvSpPr>
            <p:spPr>
              <a:xfrm>
                <a:off x="8344102" y="529995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>
                    <a:solidFill>
                      <a:schemeClr val="bg1">
                        <a:lumMod val="65000"/>
                      </a:schemeClr>
                    </a:solidFill>
                  </a:rPr>
                  <a:t>recv</a:t>
                </a:r>
                <a:endParaRPr lang="en-US" sz="140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25" name="Diamond 124">
              <a:extLst>
                <a:ext uri="{FF2B5EF4-FFF2-40B4-BE49-F238E27FC236}">
                  <a16:creationId xmlns:a16="http://schemas.microsoft.com/office/drawing/2014/main" id="{BF1D4B60-DF2B-BB45-8900-6EA2925EB745}"/>
                </a:ext>
              </a:extLst>
            </p:cNvPr>
            <p:cNvSpPr/>
            <p:nvPr/>
          </p:nvSpPr>
          <p:spPr>
            <a:xfrm>
              <a:off x="1908274" y="4824822"/>
              <a:ext cx="1306626" cy="299562"/>
            </a:xfrm>
            <a:prstGeom prst="diamond">
              <a:avLst/>
            </a:prstGeom>
            <a:blipFill dpi="0" rotWithShape="1">
              <a:blip r:embed="rId2">
                <a:alphaModFix amt="25000"/>
              </a:blip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>
                  <a:solidFill>
                    <a:srgbClr val="FFFFFF"/>
                  </a:solidFill>
                </a:rPr>
                <a:t>For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7A471EE-9D3B-4342-8CC9-7E567D172610}"/>
              </a:ext>
            </a:extLst>
          </p:cNvPr>
          <p:cNvGrpSpPr/>
          <p:nvPr/>
        </p:nvGrpSpPr>
        <p:grpSpPr>
          <a:xfrm>
            <a:off x="3262950" y="5663116"/>
            <a:ext cx="5186013" cy="335437"/>
            <a:chOff x="3262950" y="5663116"/>
            <a:chExt cx="5186013" cy="335437"/>
          </a:xfrm>
        </p:grpSpPr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87B134F6-0A90-B147-A278-AEC8C2750BFA}"/>
                </a:ext>
              </a:extLst>
            </p:cNvPr>
            <p:cNvCxnSpPr>
              <a:cxnSpLocks/>
              <a:stCxn id="67" idx="3"/>
              <a:endCxn id="117" idx="1"/>
            </p:cNvCxnSpPr>
            <p:nvPr/>
          </p:nvCxnSpPr>
          <p:spPr>
            <a:xfrm flipV="1">
              <a:off x="3262950" y="5995868"/>
              <a:ext cx="5186013" cy="26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C4BDACC0-5776-A64F-91E0-6AD8C292CA65}"/>
                </a:ext>
              </a:extLst>
            </p:cNvPr>
            <p:cNvSpPr txBox="1"/>
            <p:nvPr/>
          </p:nvSpPr>
          <p:spPr>
            <a:xfrm>
              <a:off x="5103026" y="5663116"/>
              <a:ext cx="1505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un-changed map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67780E9-3D60-ED4C-A7FC-9DA58AD01623}"/>
              </a:ext>
            </a:extLst>
          </p:cNvPr>
          <p:cNvGrpSpPr/>
          <p:nvPr/>
        </p:nvGrpSpPr>
        <p:grpSpPr>
          <a:xfrm>
            <a:off x="3489077" y="2794468"/>
            <a:ext cx="4994698" cy="361465"/>
            <a:chOff x="3489077" y="2794468"/>
            <a:chExt cx="4994698" cy="361465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9DBA92F-9BBA-2541-B32F-8537739E113E}"/>
                </a:ext>
              </a:extLst>
            </p:cNvPr>
            <p:cNvCxnSpPr>
              <a:cxnSpLocks/>
              <a:stCxn id="59" idx="3"/>
              <a:endCxn id="113" idx="1"/>
            </p:cNvCxnSpPr>
            <p:nvPr/>
          </p:nvCxnSpPr>
          <p:spPr>
            <a:xfrm flipV="1">
              <a:off x="3489077" y="2794468"/>
              <a:ext cx="4994698" cy="3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1305CCAC-20F7-6741-8A75-0AEB6BC228C4}"/>
                </a:ext>
              </a:extLst>
            </p:cNvPr>
            <p:cNvSpPr txBox="1"/>
            <p:nvPr/>
          </p:nvSpPr>
          <p:spPr>
            <a:xfrm>
              <a:off x="5103026" y="2848156"/>
              <a:ext cx="150586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un-changed map</a:t>
              </a: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2A69A24F-4E96-7E43-92E6-238ED9E6FE46}"/>
              </a:ext>
            </a:extLst>
          </p:cNvPr>
          <p:cNvSpPr txBox="1"/>
          <p:nvPr/>
        </p:nvSpPr>
        <p:spPr>
          <a:xfrm>
            <a:off x="838191" y="1447684"/>
            <a:ext cx="56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Before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0C029E8-C006-0844-B97E-FC10A0EE6167}"/>
              </a:ext>
            </a:extLst>
          </p:cNvPr>
          <p:cNvSpPr txBox="1"/>
          <p:nvPr/>
        </p:nvSpPr>
        <p:spPr>
          <a:xfrm>
            <a:off x="6532419" y="1479880"/>
            <a:ext cx="470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79502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60338-A9F0-7644-BA24-93E303186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Fine-grained Change Representation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F3D4C7-4956-134D-B3E0-A3A09EF50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FF3AC87-D2D8-C94B-894F-AB6E9651BAB5}"/>
              </a:ext>
            </a:extLst>
          </p:cNvPr>
          <p:cNvSpPr txBox="1">
            <a:spLocks/>
          </p:cNvSpPr>
          <p:nvPr/>
        </p:nvSpPr>
        <p:spPr>
          <a:xfrm>
            <a:off x="838200" y="1809859"/>
            <a:ext cx="5641428" cy="7132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1– </a:t>
            </a:r>
            <a:r>
              <a:rPr lang="en-US" sz="1400" b="1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(Iterator&lt;Element&gt; it =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().iterator();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it.hasNext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();)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2–  	 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1400" kern="1000" dirty="0" err="1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it.next</a:t>
            </a:r>
            <a:r>
              <a:rPr lang="en-US" sz="1400" kern="1000" dirty="0"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C0C0C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___________________________</a:t>
            </a:r>
            <a:endParaRPr lang="en-US" sz="1400" kern="1000" dirty="0">
              <a:highlight>
                <a:srgbClr val="C0C0C0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B8149B7-8BAF-C14C-AB84-C32CBE857F00}"/>
              </a:ext>
            </a:extLst>
          </p:cNvPr>
          <p:cNvSpPr txBox="1">
            <a:spLocks/>
          </p:cNvSpPr>
          <p:nvPr/>
        </p:nvSpPr>
        <p:spPr>
          <a:xfrm>
            <a:off x="7472854" y="1809859"/>
            <a:ext cx="3880945" cy="92856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1+ </a:t>
            </a:r>
            <a:r>
              <a:rPr lang="en-US" sz="1400" b="1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(Element elm : 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o.getElements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())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</a:t>
            </a:r>
          </a:p>
          <a:p>
            <a:pPr marL="0" indent="0">
              <a:buNone/>
            </a:pP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2+  	</a:t>
            </a:r>
            <a:r>
              <a:rPr lang="en-US" sz="1400" kern="1000" dirty="0" err="1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myElms.add</a:t>
            </a:r>
            <a:r>
              <a:rPr lang="en-US" sz="1400" kern="1000" dirty="0"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(elm);</a:t>
            </a:r>
            <a:r>
              <a:rPr lang="en-US" sz="1400" kern="1000" dirty="0">
                <a:solidFill>
                  <a:schemeClr val="bg1"/>
                </a:solidFill>
                <a:highlight>
                  <a:srgbClr val="00FF00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_____________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42DFA48-8514-A94F-B871-D8FF6A69B368}"/>
              </a:ext>
            </a:extLst>
          </p:cNvPr>
          <p:cNvGrpSpPr/>
          <p:nvPr/>
        </p:nvGrpSpPr>
        <p:grpSpPr>
          <a:xfrm>
            <a:off x="1091964" y="2646066"/>
            <a:ext cx="3025107" cy="3503363"/>
            <a:chOff x="1091964" y="2646066"/>
            <a:chExt cx="3025107" cy="350336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F046876-5E87-FD40-B0AA-44BEDEF966FA}"/>
                </a:ext>
              </a:extLst>
            </p:cNvPr>
            <p:cNvGrpSpPr/>
            <p:nvPr/>
          </p:nvGrpSpPr>
          <p:grpSpPr>
            <a:xfrm>
              <a:off x="1091964" y="2646066"/>
              <a:ext cx="3025107" cy="3503363"/>
              <a:chOff x="8344102" y="2297309"/>
              <a:chExt cx="3025107" cy="3503363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0600E405-2EB8-474D-9C6A-222372D0A5DD}"/>
                  </a:ext>
                </a:extLst>
              </p:cNvPr>
              <p:cNvGrpSpPr/>
              <p:nvPr/>
            </p:nvGrpSpPr>
            <p:grpSpPr>
              <a:xfrm>
                <a:off x="8590104" y="2297309"/>
                <a:ext cx="2779105" cy="3503363"/>
                <a:chOff x="8590104" y="2297309"/>
                <a:chExt cx="2779105" cy="3503363"/>
              </a:xfrm>
            </p:grpSpPr>
            <p:sp>
              <p:nvSpPr>
                <p:cNvPr id="11" name="Rounded Rectangle 10">
                  <a:extLst>
                    <a:ext uri="{FF2B5EF4-FFF2-40B4-BE49-F238E27FC236}">
                      <a16:creationId xmlns:a16="http://schemas.microsoft.com/office/drawing/2014/main" id="{BE12A0B2-1889-D54B-A34F-CC9135954443}"/>
                    </a:ext>
                  </a:extLst>
                </p:cNvPr>
                <p:cNvSpPr/>
                <p:nvPr/>
              </p:nvSpPr>
              <p:spPr>
                <a:xfrm>
                  <a:off x="8912415" y="2297309"/>
                  <a:ext cx="1828800" cy="304800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>
                      <a:solidFill>
                        <a:srgbClr val="FFFFFF"/>
                      </a:solidFill>
                    </a:rPr>
                    <a:t>getElements</a:t>
                  </a:r>
                  <a:r>
                    <a:rPr lang="en-US" sz="1600" dirty="0">
                      <a:solidFill>
                        <a:srgbClr val="FFFFFF"/>
                      </a:solidFill>
                    </a:rPr>
                    <a:t>()</a:t>
                  </a:r>
                </a:p>
              </p:txBody>
            </p:sp>
            <p:sp>
              <p:nvSpPr>
                <p:cNvPr id="12" name="Rounded Rectangle 11">
                  <a:extLst>
                    <a:ext uri="{FF2B5EF4-FFF2-40B4-BE49-F238E27FC236}">
                      <a16:creationId xmlns:a16="http://schemas.microsoft.com/office/drawing/2014/main" id="{73BBF111-A048-5046-80E3-BFA7153AF95E}"/>
                    </a:ext>
                  </a:extLst>
                </p:cNvPr>
                <p:cNvSpPr/>
                <p:nvPr/>
              </p:nvSpPr>
              <p:spPr>
                <a:xfrm>
                  <a:off x="9119759" y="2845962"/>
                  <a:ext cx="1414111" cy="304800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/>
                    <a:t>iterator()</a:t>
                  </a:r>
                </a:p>
              </p:txBody>
            </p:sp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8F87F2B4-2E09-E342-BE24-0A16CA1F2062}"/>
                    </a:ext>
                  </a:extLst>
                </p:cNvPr>
                <p:cNvCxnSpPr>
                  <a:cxnSpLocks/>
                  <a:stCxn id="11" idx="2"/>
                  <a:endCxn id="12" idx="0"/>
                </p:cNvCxnSpPr>
                <p:nvPr/>
              </p:nvCxnSpPr>
              <p:spPr>
                <a:xfrm>
                  <a:off x="9826815" y="2602109"/>
                  <a:ext cx="0" cy="24385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" name="Right Bracket 13">
                  <a:extLst>
                    <a:ext uri="{FF2B5EF4-FFF2-40B4-BE49-F238E27FC236}">
                      <a16:creationId xmlns:a16="http://schemas.microsoft.com/office/drawing/2014/main" id="{54298EB5-B34B-DA44-BF22-F486B57C3866}"/>
                    </a:ext>
                  </a:extLst>
                </p:cNvPr>
                <p:cNvSpPr/>
                <p:nvPr/>
              </p:nvSpPr>
              <p:spPr>
                <a:xfrm flipH="1">
                  <a:off x="8590104" y="3558378"/>
                  <a:ext cx="533400" cy="2115293"/>
                </a:xfrm>
                <a:prstGeom prst="rightBracket">
                  <a:avLst>
                    <a:gd name="adj" fmla="val 744119"/>
                  </a:avLst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16" name="Straight Arrow Connector 15">
                  <a:extLst>
                    <a:ext uri="{FF2B5EF4-FFF2-40B4-BE49-F238E27FC236}">
                      <a16:creationId xmlns:a16="http://schemas.microsoft.com/office/drawing/2014/main" id="{24CCB822-48C9-204D-B2FA-44EE14A6CB9E}"/>
                    </a:ext>
                  </a:extLst>
                </p:cNvPr>
                <p:cNvCxnSpPr>
                  <a:cxnSpLocks/>
                  <a:endCxn id="20" idx="0"/>
                </p:cNvCxnSpPr>
                <p:nvPr/>
              </p:nvCxnSpPr>
              <p:spPr>
                <a:xfrm>
                  <a:off x="9811824" y="4790497"/>
                  <a:ext cx="2767" cy="708423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" name="Rounded Rectangle 16">
                  <a:extLst>
                    <a:ext uri="{FF2B5EF4-FFF2-40B4-BE49-F238E27FC236}">
                      <a16:creationId xmlns:a16="http://schemas.microsoft.com/office/drawing/2014/main" id="{DBAC00FA-EB20-184E-85FE-DB8A9624843C}"/>
                    </a:ext>
                  </a:extLst>
                </p:cNvPr>
                <p:cNvSpPr/>
                <p:nvPr/>
              </p:nvSpPr>
              <p:spPr>
                <a:xfrm>
                  <a:off x="10340873" y="5020309"/>
                  <a:ext cx="1028336" cy="301752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/>
                    <a:t>next()</a:t>
                  </a:r>
                </a:p>
              </p:txBody>
            </p:sp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21D0ED98-6BEC-CF4F-BC4D-0682C6B2AFEB}"/>
                    </a:ext>
                  </a:extLst>
                </p:cNvPr>
                <p:cNvSpPr/>
                <p:nvPr/>
              </p:nvSpPr>
              <p:spPr>
                <a:xfrm>
                  <a:off x="9212816" y="3935091"/>
                  <a:ext cx="1214184" cy="301752"/>
                </a:xfrm>
                <a:prstGeom prst="roundRect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ysDot"/>
                  <a:miter lim="400000"/>
                </a:ln>
                <a:effectLst/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 err="1"/>
                    <a:t>hasNext</a:t>
                  </a:r>
                  <a:r>
                    <a:rPr lang="en-US" sz="1600" dirty="0"/>
                    <a:t>()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747BCA8B-B929-704F-A3ED-8B82BF04F802}"/>
                    </a:ext>
                  </a:extLst>
                </p:cNvPr>
                <p:cNvSpPr/>
                <p:nvPr/>
              </p:nvSpPr>
              <p:spPr>
                <a:xfrm>
                  <a:off x="9115966" y="3380593"/>
                  <a:ext cx="1417320" cy="301752"/>
                </a:xfrm>
                <a:prstGeom prst="ellipse">
                  <a:avLst/>
                </a:prstGeom>
                <a:noFill/>
                <a:ln w="19050" cap="flat">
                  <a:solidFill>
                    <a:schemeClr val="tx1"/>
                  </a:solidFill>
                  <a:prstDash val="sysDot"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="" val="1"/>
                  </a:ext>
                </a:ex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/>
                    <a:t>Iterator</a:t>
                  </a:r>
                </a:p>
              </p:txBody>
            </p:sp>
            <p:sp>
              <p:nvSpPr>
                <p:cNvPr id="20" name="Rounded Rectangle 19">
                  <a:extLst>
                    <a:ext uri="{FF2B5EF4-FFF2-40B4-BE49-F238E27FC236}">
                      <a16:creationId xmlns:a16="http://schemas.microsoft.com/office/drawing/2014/main" id="{91153C17-D75B-DD4E-82D0-1FB0E9EC621E}"/>
                    </a:ext>
                  </a:extLst>
                </p:cNvPr>
                <p:cNvSpPr/>
                <p:nvPr/>
              </p:nvSpPr>
              <p:spPr>
                <a:xfrm>
                  <a:off x="9114093" y="5498920"/>
                  <a:ext cx="1400995" cy="301752"/>
                </a:xfrm>
                <a:prstGeom prst="roundRect">
                  <a:avLst/>
                </a:prstGeom>
                <a:blipFill rotWithShape="1">
                  <a:blip r:embed="rId3"/>
                  <a:srcRect/>
                  <a:tile tx="0" ty="0" sx="100000" sy="100000" flip="none" algn="tl"/>
                </a:blipFill>
                <a:ln w="12700" cap="flat">
                  <a:noFill/>
                  <a:miter lim="400000"/>
                </a:ln>
                <a:effectLst>
                  <a:outerShdw blurRad="38100" dist="25400" dir="5400000" rotWithShape="0">
                    <a:srgbClr val="000000">
                      <a:alpha val="50000"/>
                    </a:srgbClr>
                  </a:outerShdw>
                </a:effectLst>
              </p:spPr>
              <p:txBody>
                <a:bodyPr wrap="square" lIns="50800" tIns="50800" rIns="50800" bIns="50800" numCol="1" anchor="ctr">
                  <a:noAutofit/>
                </a:bodyPr>
                <a:lstStyle/>
                <a:p>
                  <a:pPr algn="ctr"/>
                  <a:r>
                    <a:rPr lang="en-US" sz="1600" dirty="0">
                      <a:solidFill>
                        <a:srgbClr val="FFFFFF"/>
                      </a:solidFill>
                    </a:rPr>
                    <a:t>add()</a:t>
                  </a:r>
                </a:p>
              </p:txBody>
            </p:sp>
            <p:cxnSp>
              <p:nvCxnSpPr>
                <p:cNvPr id="21" name="Straight Arrow Connector 20">
                  <a:extLst>
                    <a:ext uri="{FF2B5EF4-FFF2-40B4-BE49-F238E27FC236}">
                      <a16:creationId xmlns:a16="http://schemas.microsoft.com/office/drawing/2014/main" id="{45DCD1D7-7CAC-124F-96A2-4E68DD2B4992}"/>
                    </a:ext>
                  </a:extLst>
                </p:cNvPr>
                <p:cNvCxnSpPr>
                  <a:cxnSpLocks/>
                  <a:stCxn id="12" idx="2"/>
                  <a:endCxn id="19" idx="0"/>
                </p:cNvCxnSpPr>
                <p:nvPr/>
              </p:nvCxnSpPr>
              <p:spPr>
                <a:xfrm flipH="1">
                  <a:off x="9824626" y="3150762"/>
                  <a:ext cx="2189" cy="229831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C4AF2CE3-3C1E-0746-A333-4293818ADCA6}"/>
                    </a:ext>
                  </a:extLst>
                </p:cNvPr>
                <p:cNvCxnSpPr>
                  <a:cxnSpLocks/>
                  <a:stCxn id="19" idx="4"/>
                  <a:endCxn id="18" idx="0"/>
                </p:cNvCxnSpPr>
                <p:nvPr/>
              </p:nvCxnSpPr>
              <p:spPr>
                <a:xfrm flipH="1">
                  <a:off x="9819908" y="3682345"/>
                  <a:ext cx="4718" cy="252746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756193C8-38AF-E84F-A11F-A63FB4009E90}"/>
                    </a:ext>
                  </a:extLst>
                </p:cNvPr>
                <p:cNvCxnSpPr>
                  <a:cxnSpLocks/>
                  <a:stCxn id="18" idx="2"/>
                </p:cNvCxnSpPr>
                <p:nvPr/>
              </p:nvCxnSpPr>
              <p:spPr>
                <a:xfrm flipH="1">
                  <a:off x="9811824" y="4236843"/>
                  <a:ext cx="8084" cy="25190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Arrow Connector 23">
                  <a:extLst>
                    <a:ext uri="{FF2B5EF4-FFF2-40B4-BE49-F238E27FC236}">
                      <a16:creationId xmlns:a16="http://schemas.microsoft.com/office/drawing/2014/main" id="{D08E2415-091A-3A45-B0CA-B8D30E12EB3A}"/>
                    </a:ext>
                  </a:extLst>
                </p:cNvPr>
                <p:cNvCxnSpPr>
                  <a:cxnSpLocks/>
                  <a:endCxn id="17" idx="0"/>
                </p:cNvCxnSpPr>
                <p:nvPr/>
              </p:nvCxnSpPr>
              <p:spPr>
                <a:xfrm>
                  <a:off x="9811824" y="4790497"/>
                  <a:ext cx="1043217" cy="229812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" name="Straight Arrow Connector 24">
                  <a:extLst>
                    <a:ext uri="{FF2B5EF4-FFF2-40B4-BE49-F238E27FC236}">
                      <a16:creationId xmlns:a16="http://schemas.microsoft.com/office/drawing/2014/main" id="{78169713-BB28-E049-8B73-718BFA7A4BEA}"/>
                    </a:ext>
                  </a:extLst>
                </p:cNvPr>
                <p:cNvCxnSpPr>
                  <a:cxnSpLocks/>
                  <a:stCxn id="17" idx="2"/>
                  <a:endCxn id="20" idx="0"/>
                </p:cNvCxnSpPr>
                <p:nvPr/>
              </p:nvCxnSpPr>
              <p:spPr>
                <a:xfrm flipH="1">
                  <a:off x="9814591" y="5322061"/>
                  <a:ext cx="1040450" cy="176859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headEnd type="none" w="med" len="med"/>
                  <a:tailEnd type="triangle" w="med" len="med"/>
                </a:ln>
                <a:effectLst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9070B52B-2787-954F-8738-59FDF9F2230A}"/>
                    </a:ext>
                  </a:extLst>
                </p:cNvPr>
                <p:cNvSpPr txBox="1"/>
                <p:nvPr/>
              </p:nvSpPr>
              <p:spPr>
                <a:xfrm>
                  <a:off x="9825261" y="2550115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4F40121-8DBD-084C-8562-21EED312836D}"/>
                    </a:ext>
                  </a:extLst>
                </p:cNvPr>
                <p:cNvSpPr txBox="1"/>
                <p:nvPr/>
              </p:nvSpPr>
              <p:spPr>
                <a:xfrm>
                  <a:off x="9863629" y="3117487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def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4EC7DA31-5E36-7942-A769-0810E533AE98}"/>
                    </a:ext>
                  </a:extLst>
                </p:cNvPr>
                <p:cNvSpPr txBox="1"/>
                <p:nvPr/>
              </p:nvSpPr>
              <p:spPr>
                <a:xfrm>
                  <a:off x="9834912" y="3652113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recv</a:t>
                  </a:r>
                  <a:endParaRPr lang="en-US" sz="1400" dirty="0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FF182FF1-F891-EA47-997E-8E38602EF975}"/>
                    </a:ext>
                  </a:extLst>
                </p:cNvPr>
                <p:cNvSpPr txBox="1"/>
                <p:nvPr/>
              </p:nvSpPr>
              <p:spPr>
                <a:xfrm>
                  <a:off x="9824240" y="4206126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 err="1"/>
                    <a:t>cond</a:t>
                  </a:r>
                  <a:endParaRPr lang="en-US" sz="1400" dirty="0"/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E8613CF8-9C07-CE42-B54F-83780703B310}"/>
                    </a:ext>
                  </a:extLst>
                </p:cNvPr>
                <p:cNvSpPr txBox="1"/>
                <p:nvPr/>
              </p:nvSpPr>
              <p:spPr>
                <a:xfrm>
                  <a:off x="10209936" y="4745608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4562C740-9DDE-B14C-8C74-7AFC4DCFC572}"/>
                    </a:ext>
                  </a:extLst>
                </p:cNvPr>
                <p:cNvSpPr txBox="1"/>
                <p:nvPr/>
              </p:nvSpPr>
              <p:spPr>
                <a:xfrm>
                  <a:off x="9170474" y="4992175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control</a:t>
                  </a:r>
                </a:p>
              </p:txBody>
            </p: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F84B1DE2-2601-BF44-8C43-4377A53DF537}"/>
                    </a:ext>
                  </a:extLst>
                </p:cNvPr>
                <p:cNvSpPr txBox="1"/>
                <p:nvPr/>
              </p:nvSpPr>
              <p:spPr>
                <a:xfrm>
                  <a:off x="10373861" y="5251590"/>
                  <a:ext cx="878401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B5CB79F-9EEA-BA49-98C2-E085031517D8}"/>
                  </a:ext>
                </a:extLst>
              </p:cNvPr>
              <p:cNvSpPr txBox="1"/>
              <p:nvPr/>
            </p:nvSpPr>
            <p:spPr>
              <a:xfrm>
                <a:off x="8344102" y="5299952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 err="1"/>
                  <a:t>recv</a:t>
                </a:r>
                <a:endParaRPr lang="en-US" sz="1400" dirty="0"/>
              </a:p>
            </p:txBody>
          </p:sp>
        </p:grpSp>
        <p:sp>
          <p:nvSpPr>
            <p:cNvPr id="68" name="Diamond 67">
              <a:extLst>
                <a:ext uri="{FF2B5EF4-FFF2-40B4-BE49-F238E27FC236}">
                  <a16:creationId xmlns:a16="http://schemas.microsoft.com/office/drawing/2014/main" id="{37575E01-15AD-9A45-BC2F-19390C395A6B}"/>
                </a:ext>
              </a:extLst>
            </p:cNvPr>
            <p:cNvSpPr/>
            <p:nvPr/>
          </p:nvSpPr>
          <p:spPr>
            <a:xfrm>
              <a:off x="1907857" y="4839236"/>
              <a:ext cx="1306626" cy="299562"/>
            </a:xfrm>
            <a:prstGeom prst="diamond">
              <a:avLst/>
            </a:prstGeom>
            <a:noFill/>
            <a:ln w="19050" cap="flat">
              <a:solidFill>
                <a:schemeClr val="tx1"/>
              </a:solidFill>
              <a:prstDash val="sysDot"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/>
                <a:t>For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3595783-F117-594E-9DC6-A13D5538FB61}"/>
              </a:ext>
            </a:extLst>
          </p:cNvPr>
          <p:cNvGrpSpPr/>
          <p:nvPr/>
        </p:nvGrpSpPr>
        <p:grpSpPr>
          <a:xfrm>
            <a:off x="7253093" y="2673600"/>
            <a:ext cx="3833857" cy="3505989"/>
            <a:chOff x="7253093" y="2673600"/>
            <a:chExt cx="3833857" cy="3505989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333A369B-F51A-544E-A83F-78287813A101}"/>
                </a:ext>
              </a:extLst>
            </p:cNvPr>
            <p:cNvGrpSpPr/>
            <p:nvPr/>
          </p:nvGrpSpPr>
          <p:grpSpPr>
            <a:xfrm>
              <a:off x="7253093" y="2673600"/>
              <a:ext cx="3833857" cy="3505989"/>
              <a:chOff x="6685527" y="2673600"/>
              <a:chExt cx="3833857" cy="3505989"/>
            </a:xfrm>
          </p:grpSpPr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EE61C017-12BC-8C46-AF3E-7AC85F7D9092}"/>
                  </a:ext>
                </a:extLst>
              </p:cNvPr>
              <p:cNvGrpSpPr/>
              <p:nvPr/>
            </p:nvGrpSpPr>
            <p:grpSpPr>
              <a:xfrm>
                <a:off x="6685527" y="2673600"/>
                <a:ext cx="3833857" cy="3505989"/>
                <a:chOff x="7918223" y="2297309"/>
                <a:chExt cx="3833857" cy="3505989"/>
              </a:xfrm>
            </p:grpSpPr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70740374-1BEB-A644-A66D-662CCE346112}"/>
                    </a:ext>
                  </a:extLst>
                </p:cNvPr>
                <p:cNvGrpSpPr/>
                <p:nvPr/>
              </p:nvGrpSpPr>
              <p:grpSpPr>
                <a:xfrm>
                  <a:off x="8605870" y="2297309"/>
                  <a:ext cx="3146210" cy="3505989"/>
                  <a:chOff x="8605870" y="2297309"/>
                  <a:chExt cx="3146210" cy="3505989"/>
                </a:xfrm>
              </p:grpSpPr>
              <p:sp>
                <p:nvSpPr>
                  <p:cNvPr id="36" name="Rounded Rectangle 35">
                    <a:extLst>
                      <a:ext uri="{FF2B5EF4-FFF2-40B4-BE49-F238E27FC236}">
                        <a16:creationId xmlns:a16="http://schemas.microsoft.com/office/drawing/2014/main" id="{8690E067-6D8A-4A47-8A61-BFD6599F38BA}"/>
                      </a:ext>
                    </a:extLst>
                  </p:cNvPr>
                  <p:cNvSpPr/>
                  <p:nvPr/>
                </p:nvSpPr>
                <p:spPr>
                  <a:xfrm>
                    <a:off x="9148905" y="2297309"/>
                    <a:ext cx="1828800" cy="304800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 err="1">
                        <a:solidFill>
                          <a:srgbClr val="FFFFFF"/>
                        </a:solidFill>
                      </a:rPr>
                      <a:t>getElements</a:t>
                    </a:r>
                    <a:r>
                      <a:rPr lang="en-US" sz="1600" dirty="0">
                        <a:solidFill>
                          <a:srgbClr val="FFFFFF"/>
                        </a:solidFill>
                      </a:rPr>
                      <a:t>()</a:t>
                    </a:r>
                  </a:p>
                </p:txBody>
              </p:sp>
              <p:sp>
                <p:nvSpPr>
                  <p:cNvPr id="39" name="Right Bracket 38">
                    <a:extLst>
                      <a:ext uri="{FF2B5EF4-FFF2-40B4-BE49-F238E27FC236}">
                        <a16:creationId xmlns:a16="http://schemas.microsoft.com/office/drawing/2014/main" id="{BDEFB9A8-1D7C-8E44-AA7F-1187AE799023}"/>
                      </a:ext>
                    </a:extLst>
                  </p:cNvPr>
                  <p:cNvSpPr/>
                  <p:nvPr/>
                </p:nvSpPr>
                <p:spPr>
                  <a:xfrm flipH="1">
                    <a:off x="8605870" y="3397730"/>
                    <a:ext cx="546940" cy="2134103"/>
                  </a:xfrm>
                  <a:prstGeom prst="rightBracket">
                    <a:avLst>
                      <a:gd name="adj" fmla="val 744119"/>
                    </a:avLst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cxnSp>
                <p:nvCxnSpPr>
                  <p:cNvPr id="41" name="Straight Arrow Connector 40">
                    <a:extLst>
                      <a:ext uri="{FF2B5EF4-FFF2-40B4-BE49-F238E27FC236}">
                        <a16:creationId xmlns:a16="http://schemas.microsoft.com/office/drawing/2014/main" id="{4210FE62-C577-5547-B119-96EC7EE7C60B}"/>
                      </a:ext>
                    </a:extLst>
                  </p:cNvPr>
                  <p:cNvCxnSpPr>
                    <a:cxnSpLocks/>
                    <a:endCxn id="45" idx="0"/>
                  </p:cNvCxnSpPr>
                  <p:nvPr/>
                </p:nvCxnSpPr>
                <p:spPr>
                  <a:xfrm flipH="1">
                    <a:off x="10058627" y="4998430"/>
                    <a:ext cx="3351" cy="500489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D874E6D8-A523-0444-B82F-780F12E69761}"/>
                      </a:ext>
                    </a:extLst>
                  </p:cNvPr>
                  <p:cNvSpPr/>
                  <p:nvPr/>
                </p:nvSpPr>
                <p:spPr>
                  <a:xfrm>
                    <a:off x="9148904" y="3254465"/>
                    <a:ext cx="1828799" cy="301752"/>
                  </a:xfrm>
                  <a:prstGeom prst="ellipse">
                    <a:avLst/>
                  </a:prstGeom>
                  <a:noFill/>
                  <a:ln w="19050" cap="flat">
                    <a:solidFill>
                      <a:schemeClr val="tx1"/>
                    </a:solidFill>
                    <a:miter lim="400000"/>
                  </a:ln>
                  <a:effectLst/>
                  <a:extLst>
                    <a:ext uri="{C572A759-6A51-4108-AA02-DFA0A04FC94B}">
                      <ma14:wrappingTextBoxFlag xmlns:ma14="http://schemas.microsoft.com/office/mac/drawingml/2011/main" xmlns="" val="1"/>
                    </a:ext>
                  </a:ex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/>
                      <a:t>Element</a:t>
                    </a:r>
                  </a:p>
                </p:txBody>
              </p:sp>
              <p:sp>
                <p:nvSpPr>
                  <p:cNvPr id="45" name="Rounded Rectangle 44">
                    <a:extLst>
                      <a:ext uri="{FF2B5EF4-FFF2-40B4-BE49-F238E27FC236}">
                        <a16:creationId xmlns:a16="http://schemas.microsoft.com/office/drawing/2014/main" id="{B8EB70C1-AEBE-F441-B933-773EAD8DEA33}"/>
                      </a:ext>
                    </a:extLst>
                  </p:cNvPr>
                  <p:cNvSpPr/>
                  <p:nvPr/>
                </p:nvSpPr>
                <p:spPr>
                  <a:xfrm>
                    <a:off x="9114093" y="5498919"/>
                    <a:ext cx="1889067" cy="304379"/>
                  </a:xfrm>
                  <a:prstGeom prst="roundRect">
                    <a:avLst/>
                  </a:prstGeom>
                  <a:blipFill rotWithShape="1">
                    <a:blip r:embed="rId3"/>
                    <a:srcRect/>
                    <a:tile tx="0" ty="0" sx="100000" sy="100000" flip="none" algn="tl"/>
                  </a:blipFill>
                  <a:ln w="12700" cap="flat">
                    <a:noFill/>
                    <a:miter lim="400000"/>
                  </a:ln>
                  <a:effectLst>
                    <a:outerShdw blurRad="38100" dist="25400" dir="5400000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square" lIns="50800" tIns="50800" rIns="50800" bIns="50800" numCol="1" anchor="ctr">
                    <a:noAutofit/>
                  </a:bodyPr>
                  <a:lstStyle/>
                  <a:p>
                    <a:pPr algn="ctr"/>
                    <a:r>
                      <a:rPr lang="en-US" sz="1600" dirty="0">
                        <a:solidFill>
                          <a:srgbClr val="FFFFFF"/>
                        </a:solidFill>
                      </a:rPr>
                      <a:t>add()</a:t>
                    </a:r>
                  </a:p>
                </p:txBody>
              </p:sp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63639F69-8170-7547-A201-7030EB9A21DD}"/>
                      </a:ext>
                    </a:extLst>
                  </p:cNvPr>
                  <p:cNvCxnSpPr>
                    <a:cxnSpLocks/>
                    <a:stCxn id="36" idx="2"/>
                    <a:endCxn id="44" idx="0"/>
                  </p:cNvCxnSpPr>
                  <p:nvPr/>
                </p:nvCxnSpPr>
                <p:spPr>
                  <a:xfrm flipH="1">
                    <a:off x="10063304" y="2602109"/>
                    <a:ext cx="1" cy="652356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Arrow Connector 46">
                    <a:extLst>
                      <a:ext uri="{FF2B5EF4-FFF2-40B4-BE49-F238E27FC236}">
                        <a16:creationId xmlns:a16="http://schemas.microsoft.com/office/drawing/2014/main" id="{75FE3783-DAE3-C94A-ACB2-98B27A7817A0}"/>
                      </a:ext>
                    </a:extLst>
                  </p:cNvPr>
                  <p:cNvCxnSpPr>
                    <a:cxnSpLocks/>
                    <a:stCxn id="44" idx="4"/>
                  </p:cNvCxnSpPr>
                  <p:nvPr/>
                </p:nvCxnSpPr>
                <p:spPr>
                  <a:xfrm flipH="1">
                    <a:off x="10061978" y="3556217"/>
                    <a:ext cx="1326" cy="551754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headEnd type="none" w="med" len="med"/>
                    <a:tailEnd type="triangle" w="med" len="med"/>
                  </a:ln>
                  <a:effectLst/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2" name="TextBox 51">
                    <a:extLst>
                      <a:ext uri="{FF2B5EF4-FFF2-40B4-BE49-F238E27FC236}">
                        <a16:creationId xmlns:a16="http://schemas.microsoft.com/office/drawing/2014/main" id="{E2F7D2B8-151D-BE4D-AEC3-906E7B7672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8626" y="2815451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def</a:t>
                    </a:r>
                  </a:p>
                </p:txBody>
              </p:sp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D2D26133-93B2-DD49-A995-141EE8303D5F}"/>
                      </a:ext>
                    </a:extLst>
                  </p:cNvPr>
                  <p:cNvSpPr txBox="1"/>
                  <p:nvPr/>
                </p:nvSpPr>
                <p:spPr>
                  <a:xfrm>
                    <a:off x="10131568" y="3683128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A57BD9EE-E76E-044F-827E-E5C2616A12F3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9992" y="3238143"/>
                    <a:ext cx="592088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 err="1"/>
                      <a:t>cond</a:t>
                    </a:r>
                    <a:endParaRPr lang="en-US" sz="1400" dirty="0"/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7AD070D4-E7E2-FC4D-AF24-D0367854636C}"/>
                      </a:ext>
                    </a:extLst>
                  </p:cNvPr>
                  <p:cNvSpPr txBox="1"/>
                  <p:nvPr/>
                </p:nvSpPr>
                <p:spPr>
                  <a:xfrm>
                    <a:off x="9168545" y="5132937"/>
                    <a:ext cx="878401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400" dirty="0"/>
                      <a:t>control</a:t>
                    </a:r>
                  </a:p>
                </p:txBody>
              </p:sp>
            </p:grp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083D8D97-D0D4-CB43-B047-742F40DA1792}"/>
                    </a:ext>
                  </a:extLst>
                </p:cNvPr>
                <p:cNvSpPr txBox="1"/>
                <p:nvPr/>
              </p:nvSpPr>
              <p:spPr>
                <a:xfrm>
                  <a:off x="7918223" y="4232560"/>
                  <a:ext cx="59208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/>
                    <a:t>para</a:t>
                  </a:r>
                </a:p>
              </p:txBody>
            </p:sp>
          </p:grpSp>
          <p:sp>
            <p:nvSpPr>
              <p:cNvPr id="78" name="Right Bracket 77">
                <a:extLst>
                  <a:ext uri="{FF2B5EF4-FFF2-40B4-BE49-F238E27FC236}">
                    <a16:creationId xmlns:a16="http://schemas.microsoft.com/office/drawing/2014/main" id="{1A90E407-85A4-3045-8CC1-CCE33900F60F}"/>
                  </a:ext>
                </a:extLst>
              </p:cNvPr>
              <p:cNvSpPr/>
              <p:nvPr/>
            </p:nvSpPr>
            <p:spPr>
              <a:xfrm flipH="1">
                <a:off x="7147730" y="2795752"/>
                <a:ext cx="733666" cy="3195144"/>
              </a:xfrm>
              <a:prstGeom prst="rightBracket">
                <a:avLst>
                  <a:gd name="adj" fmla="val 744119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4" name="Right Bracket 83">
                <a:extLst>
                  <a:ext uri="{FF2B5EF4-FFF2-40B4-BE49-F238E27FC236}">
                    <a16:creationId xmlns:a16="http://schemas.microsoft.com/office/drawing/2014/main" id="{EFDC55FB-9D61-3F4C-9DA9-DF7C921BFE35}"/>
                  </a:ext>
                </a:extLst>
              </p:cNvPr>
              <p:cNvSpPr/>
              <p:nvPr/>
            </p:nvSpPr>
            <p:spPr>
              <a:xfrm>
                <a:off x="9750207" y="2821292"/>
                <a:ext cx="422620" cy="2095336"/>
              </a:xfrm>
              <a:prstGeom prst="rightBracket">
                <a:avLst>
                  <a:gd name="adj" fmla="val 514706"/>
                </a:avLst>
              </a:prstGeom>
              <a:ln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B7DCCF56-63C2-6144-9853-C9454D14249E}"/>
                  </a:ext>
                </a:extLst>
              </p:cNvPr>
              <p:cNvSpPr txBox="1"/>
              <p:nvPr/>
            </p:nvSpPr>
            <p:spPr>
              <a:xfrm>
                <a:off x="7312260" y="4431711"/>
                <a:ext cx="5920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para</a:t>
                </a:r>
              </a:p>
            </p:txBody>
          </p:sp>
        </p:grpSp>
        <p:sp>
          <p:nvSpPr>
            <p:cNvPr id="69" name="Diamond 68">
              <a:extLst>
                <a:ext uri="{FF2B5EF4-FFF2-40B4-BE49-F238E27FC236}">
                  <a16:creationId xmlns:a16="http://schemas.microsoft.com/office/drawing/2014/main" id="{D6902408-D8D5-F743-814F-12F2CD088F28}"/>
                </a:ext>
              </a:extLst>
            </p:cNvPr>
            <p:cNvSpPr/>
            <p:nvPr/>
          </p:nvSpPr>
          <p:spPr>
            <a:xfrm>
              <a:off x="8483607" y="4478200"/>
              <a:ext cx="1854423" cy="890865"/>
            </a:xfrm>
            <a:prstGeom prst="diamond">
              <a:avLst/>
            </a:prstGeom>
            <a:noFill/>
            <a:ln w="19050" cap="flat">
              <a:solidFill>
                <a:schemeClr val="tx1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400" b="1" dirty="0"/>
                <a:t>Enhanced For</a:t>
              </a:r>
            </a:p>
          </p:txBody>
        </p:sp>
      </p:grp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103FEDB8-9759-8D48-AA59-08C5A656E246}"/>
              </a:ext>
            </a:extLst>
          </p:cNvPr>
          <p:cNvCxnSpPr>
            <a:cxnSpLocks/>
          </p:cNvCxnSpPr>
          <p:nvPr/>
        </p:nvCxnSpPr>
        <p:spPr>
          <a:xfrm flipV="1">
            <a:off x="3489077" y="2794468"/>
            <a:ext cx="4994698" cy="3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02F1428-DA97-A141-983F-4B3BCA37CC91}"/>
              </a:ext>
            </a:extLst>
          </p:cNvPr>
          <p:cNvCxnSpPr>
            <a:cxnSpLocks/>
          </p:cNvCxnSpPr>
          <p:nvPr/>
        </p:nvCxnSpPr>
        <p:spPr>
          <a:xfrm flipV="1">
            <a:off x="3262950" y="5995868"/>
            <a:ext cx="5186013" cy="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0179453-17F3-5A4C-BB35-C53AA762839A}"/>
              </a:ext>
            </a:extLst>
          </p:cNvPr>
          <p:cNvSpPr txBox="1"/>
          <p:nvPr/>
        </p:nvSpPr>
        <p:spPr>
          <a:xfrm>
            <a:off x="5103026" y="5663116"/>
            <a:ext cx="150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un-changed map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D33A205-21DE-E54A-AE10-2AAB056587F7}"/>
              </a:ext>
            </a:extLst>
          </p:cNvPr>
          <p:cNvSpPr txBox="1"/>
          <p:nvPr/>
        </p:nvSpPr>
        <p:spPr>
          <a:xfrm>
            <a:off x="5103026" y="2848156"/>
            <a:ext cx="15058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un-changed map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F888DF1-4C09-124A-848E-B1F975F42CB7}"/>
              </a:ext>
            </a:extLst>
          </p:cNvPr>
          <p:cNvGrpSpPr/>
          <p:nvPr/>
        </p:nvGrpSpPr>
        <p:grpSpPr>
          <a:xfrm>
            <a:off x="5190128" y="3835993"/>
            <a:ext cx="1617993" cy="1194296"/>
            <a:chOff x="5190128" y="3835993"/>
            <a:chExt cx="1617993" cy="1194296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F8EC118C-1C76-9E4A-88B0-B8A29E12ED33}"/>
                </a:ext>
              </a:extLst>
            </p:cNvPr>
            <p:cNvGrpSpPr/>
            <p:nvPr/>
          </p:nvGrpSpPr>
          <p:grpSpPr>
            <a:xfrm>
              <a:off x="5190128" y="3835993"/>
              <a:ext cx="1617993" cy="1194296"/>
              <a:chOff x="6624860" y="3303760"/>
              <a:chExt cx="1617993" cy="1194296"/>
            </a:xfrm>
          </p:grpSpPr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EBEB9C32-B1AB-2445-8B93-D554D909A392}"/>
                  </a:ext>
                </a:extLst>
              </p:cNvPr>
              <p:cNvSpPr/>
              <p:nvPr/>
            </p:nvSpPr>
            <p:spPr>
              <a:xfrm>
                <a:off x="6873164" y="3462016"/>
                <a:ext cx="1158498" cy="355980"/>
              </a:xfrm>
              <a:prstGeom prst="ellipse">
                <a:avLst/>
              </a:prstGeom>
              <a:noFill/>
              <a:ln w="19050" cap="flat">
                <a:solidFill>
                  <a:schemeClr val="tx1"/>
                </a:solidFill>
                <a:prstDash val="sysDot"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algn="ctr"/>
                <a:r>
                  <a:rPr lang="en-US" sz="1600" dirty="0"/>
                  <a:t>Deleted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52748E2C-6027-F043-9CDF-65A45CFF6606}"/>
                  </a:ext>
                </a:extLst>
              </p:cNvPr>
              <p:cNvSpPr/>
              <p:nvPr/>
            </p:nvSpPr>
            <p:spPr>
              <a:xfrm>
                <a:off x="6624860" y="3303760"/>
                <a:ext cx="1617993" cy="1194296"/>
              </a:xfrm>
              <a:prstGeom prst="rect">
                <a:avLst/>
              </a:prstGeom>
              <a:noFill/>
              <a:ln w="12700" cap="flat">
                <a:solidFill>
                  <a:schemeClr val="bg1">
                    <a:lumMod val="85000"/>
                  </a:schemeClr>
                </a:solidFill>
                <a:miter lim="400000"/>
              </a:ln>
              <a:effectLst>
                <a:outerShdw blurRad="50800" dist="12700" rotWithShape="0">
                  <a:srgbClr val="000000">
                    <a:alpha val="50000"/>
                  </a:srgbClr>
                </a:outerShdw>
              </a:effectLst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24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330E376B-4731-954C-AA3B-087F0405D18E}"/>
                </a:ext>
              </a:extLst>
            </p:cNvPr>
            <p:cNvSpPr/>
            <p:nvPr/>
          </p:nvSpPr>
          <p:spPr>
            <a:xfrm>
              <a:off x="5438432" y="4487760"/>
              <a:ext cx="1158498" cy="355980"/>
            </a:xfrm>
            <a:prstGeom prst="ellipse">
              <a:avLst/>
            </a:prstGeom>
            <a:noFill/>
            <a:ln w="19050" cap="flat">
              <a:solidFill>
                <a:schemeClr val="tx1"/>
              </a:solidFill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/>
              <a:r>
                <a:rPr lang="en-US" sz="1600" dirty="0"/>
                <a:t>Added</a:t>
              </a:r>
            </a:p>
          </p:txBody>
        </p:sp>
      </p:grpSp>
      <p:sp>
        <p:nvSpPr>
          <p:cNvPr id="92" name="TextBox 91">
            <a:extLst>
              <a:ext uri="{FF2B5EF4-FFF2-40B4-BE49-F238E27FC236}">
                <a16:creationId xmlns:a16="http://schemas.microsoft.com/office/drawing/2014/main" id="{3C0D2534-CDCC-214A-9A24-643E0F1C9C4F}"/>
              </a:ext>
            </a:extLst>
          </p:cNvPr>
          <p:cNvSpPr txBox="1"/>
          <p:nvPr/>
        </p:nvSpPr>
        <p:spPr>
          <a:xfrm>
            <a:off x="838191" y="1447684"/>
            <a:ext cx="5694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Before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96B5ADE0-AD0C-2E4A-ACF0-6FE94AF6D877}"/>
              </a:ext>
            </a:extLst>
          </p:cNvPr>
          <p:cNvSpPr txBox="1"/>
          <p:nvPr/>
        </p:nvSpPr>
        <p:spPr>
          <a:xfrm>
            <a:off x="6532419" y="1479880"/>
            <a:ext cx="47050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After</a:t>
            </a:r>
          </a:p>
        </p:txBody>
      </p:sp>
    </p:spTree>
    <p:extLst>
      <p:ext uri="{BB962C8B-B14F-4D97-AF65-F5344CB8AC3E}">
        <p14:creationId xmlns:p14="http://schemas.microsoft.com/office/powerpoint/2010/main" val="130384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Fine-grained Change Graph Pattern Mining</a:t>
            </a:r>
          </a:p>
        </p:txBody>
      </p:sp>
      <p:sp>
        <p:nvSpPr>
          <p:cNvPr id="4" name="Flowchart: Multidocument 3"/>
          <p:cNvSpPr/>
          <p:nvPr/>
        </p:nvSpPr>
        <p:spPr>
          <a:xfrm>
            <a:off x="844192" y="3251495"/>
            <a:ext cx="1295400" cy="1676400"/>
          </a:xfrm>
          <a:prstGeom prst="flowChartMultidocumen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code</a:t>
            </a:r>
          </a:p>
          <a:p>
            <a:pPr algn="ctr"/>
            <a:r>
              <a:rPr lang="en-US" dirty="0"/>
              <a:t>changes</a:t>
            </a:r>
          </a:p>
        </p:txBody>
      </p:sp>
      <p:sp>
        <p:nvSpPr>
          <p:cNvPr id="186" name="Rectangle 140"/>
          <p:cNvSpPr>
            <a:spLocks noChangeArrowheads="1"/>
          </p:cNvSpPr>
          <p:nvPr/>
        </p:nvSpPr>
        <p:spPr bwMode="auto">
          <a:xfrm>
            <a:off x="9810919" y="4936403"/>
            <a:ext cx="706027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000000"/>
                </a:solidFill>
                <a:cs typeface="Arial" pitchFamily="34" charset="0"/>
              </a:rPr>
              <a:t>Pattern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245" name="Right Arrow 244"/>
          <p:cNvSpPr/>
          <p:nvPr/>
        </p:nvSpPr>
        <p:spPr>
          <a:xfrm>
            <a:off x="8047229" y="3792017"/>
            <a:ext cx="12192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Right Arrow 243"/>
          <p:cNvSpPr/>
          <p:nvPr/>
        </p:nvSpPr>
        <p:spPr>
          <a:xfrm>
            <a:off x="2588808" y="3906317"/>
            <a:ext cx="990600" cy="381000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140"/>
          <p:cNvSpPr>
            <a:spLocks noChangeArrowheads="1"/>
          </p:cNvSpPr>
          <p:nvPr/>
        </p:nvSpPr>
        <p:spPr bwMode="auto">
          <a:xfrm flipH="1">
            <a:off x="2362359" y="3255536"/>
            <a:ext cx="1447800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000000"/>
                </a:solidFill>
                <a:cs typeface="Arial" pitchFamily="34" charset="0"/>
              </a:rPr>
              <a:t>Extracting change graphs</a:t>
            </a:r>
            <a:endParaRPr lang="en-US" b="1" dirty="0">
              <a:cs typeface="Arial" pitchFamily="34" charset="0"/>
            </a:endParaRPr>
          </a:p>
        </p:txBody>
      </p:sp>
      <p:sp>
        <p:nvSpPr>
          <p:cNvPr id="247" name="Rectangle 140"/>
          <p:cNvSpPr>
            <a:spLocks noChangeArrowheads="1"/>
          </p:cNvSpPr>
          <p:nvPr/>
        </p:nvSpPr>
        <p:spPr bwMode="auto">
          <a:xfrm flipH="1">
            <a:off x="7894829" y="2801418"/>
            <a:ext cx="1447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algn="ctr" eaLnBrk="0" hangingPunct="0"/>
            <a:r>
              <a:rPr lang="en-US" b="1" dirty="0">
                <a:solidFill>
                  <a:srgbClr val="000000"/>
                </a:solidFill>
                <a:cs typeface="Arial" pitchFamily="34" charset="0"/>
              </a:rPr>
              <a:t>Mining frequent subgraphs</a:t>
            </a:r>
            <a:endParaRPr lang="en-US" b="1" dirty="0">
              <a:cs typeface="Arial" pitchFamily="34" charset="0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91705795-824C-4433-9A75-58ACBDCCD49B}"/>
              </a:ext>
            </a:extLst>
          </p:cNvPr>
          <p:cNvGrpSpPr/>
          <p:nvPr/>
        </p:nvGrpSpPr>
        <p:grpSpPr>
          <a:xfrm>
            <a:off x="4109959" y="2047063"/>
            <a:ext cx="1266468" cy="1656825"/>
            <a:chOff x="4358670" y="1667395"/>
            <a:chExt cx="1266468" cy="1656825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57C783C-54D8-4A5E-8964-22B616880B5F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187" name="Oval 186">
              <a:extLst>
                <a:ext uri="{FF2B5EF4-FFF2-40B4-BE49-F238E27FC236}">
                  <a16:creationId xmlns:a16="http://schemas.microsoft.com/office/drawing/2014/main" id="{44A51FD8-E43F-49DB-9623-F37B08004B82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188" name="Oval 187">
              <a:extLst>
                <a:ext uri="{FF2B5EF4-FFF2-40B4-BE49-F238E27FC236}">
                  <a16:creationId xmlns:a16="http://schemas.microsoft.com/office/drawing/2014/main" id="{5BE2ABF5-7B54-47EF-B4B4-AF31838452D8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189" name="Oval 188">
              <a:extLst>
                <a:ext uri="{FF2B5EF4-FFF2-40B4-BE49-F238E27FC236}">
                  <a16:creationId xmlns:a16="http://schemas.microsoft.com/office/drawing/2014/main" id="{E7B9195F-A8DD-4BF9-91DF-956A1E07366E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7042E7C1-AECE-49BF-ADA0-BC570FBBAB03}"/>
                </a:ext>
              </a:extLst>
            </p:cNvPr>
            <p:cNvCxnSpPr>
              <a:stCxn id="10" idx="6"/>
              <a:endCxn id="187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01" name="Oval 200">
              <a:extLst>
                <a:ext uri="{FF2B5EF4-FFF2-40B4-BE49-F238E27FC236}">
                  <a16:creationId xmlns:a16="http://schemas.microsoft.com/office/drawing/2014/main" id="{5664BC40-BBFA-4ECA-B731-B756923258FA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FB32FA40-0E8D-44EE-8702-90D60BD7A759}"/>
                </a:ext>
              </a:extLst>
            </p:cNvPr>
            <p:cNvCxnSpPr>
              <a:stCxn id="201" idx="4"/>
              <a:endCxn id="10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DB55CA7-8D30-4DC5-8D9B-22C2B4BD1EB5}"/>
                </a:ext>
              </a:extLst>
            </p:cNvPr>
            <p:cNvCxnSpPr>
              <a:stCxn id="10" idx="3"/>
              <a:endCxn id="188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1B5F00B8-67D1-44C1-BE58-01044DE1E74D}"/>
                </a:ext>
              </a:extLst>
            </p:cNvPr>
            <p:cNvCxnSpPr>
              <a:stCxn id="187" idx="3"/>
              <a:endCxn id="189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Oval 226">
              <a:extLst>
                <a:ext uri="{FF2B5EF4-FFF2-40B4-BE49-F238E27FC236}">
                  <a16:creationId xmlns:a16="http://schemas.microsoft.com/office/drawing/2014/main" id="{139DCCD5-9761-4F51-BB3D-82A39B89A04F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CC67229-0495-4881-92D0-F401EACD290C}"/>
                </a:ext>
              </a:extLst>
            </p:cNvPr>
            <p:cNvCxnSpPr>
              <a:stCxn id="188" idx="4"/>
              <a:endCxn id="227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E4CD09E-6005-4BB3-B4EF-999BEEC118E9}"/>
                </a:ext>
              </a:extLst>
            </p:cNvPr>
            <p:cNvCxnSpPr>
              <a:stCxn id="10" idx="4"/>
              <a:endCxn id="227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9" name="Oval 238">
              <a:extLst>
                <a:ext uri="{FF2B5EF4-FFF2-40B4-BE49-F238E27FC236}">
                  <a16:creationId xmlns:a16="http://schemas.microsoft.com/office/drawing/2014/main" id="{5C7C9C9D-88E2-4E81-BBF8-2B6B19DE435C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40" name="Oval 239">
              <a:extLst>
                <a:ext uri="{FF2B5EF4-FFF2-40B4-BE49-F238E27FC236}">
                  <a16:creationId xmlns:a16="http://schemas.microsoft.com/office/drawing/2014/main" id="{14AE3A24-4C7E-4D63-B498-5CA83032CC1B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42" name="Straight Arrow Connector 241">
              <a:extLst>
                <a:ext uri="{FF2B5EF4-FFF2-40B4-BE49-F238E27FC236}">
                  <a16:creationId xmlns:a16="http://schemas.microsoft.com/office/drawing/2014/main" id="{37F53016-0C0F-41AF-B196-45507019A67F}"/>
                </a:ext>
              </a:extLst>
            </p:cNvPr>
            <p:cNvCxnSpPr>
              <a:stCxn id="240" idx="4"/>
              <a:endCxn id="187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Arrow Connector 248">
              <a:extLst>
                <a:ext uri="{FF2B5EF4-FFF2-40B4-BE49-F238E27FC236}">
                  <a16:creationId xmlns:a16="http://schemas.microsoft.com/office/drawing/2014/main" id="{53D98BAB-B1F6-4D1B-A636-ED2E526165D3}"/>
                </a:ext>
              </a:extLst>
            </p:cNvPr>
            <p:cNvCxnSpPr>
              <a:cxnSpLocks/>
              <a:stCxn id="189" idx="4"/>
              <a:endCxn id="239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Arrow Connector 250">
              <a:extLst>
                <a:ext uri="{FF2B5EF4-FFF2-40B4-BE49-F238E27FC236}">
                  <a16:creationId xmlns:a16="http://schemas.microsoft.com/office/drawing/2014/main" id="{74251C98-E396-40FD-8E6C-9E6A70E37DCE}"/>
                </a:ext>
              </a:extLst>
            </p:cNvPr>
            <p:cNvCxnSpPr>
              <a:stCxn id="187" idx="4"/>
              <a:endCxn id="239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6" name="Group 255">
            <a:extLst>
              <a:ext uri="{FF2B5EF4-FFF2-40B4-BE49-F238E27FC236}">
                <a16:creationId xmlns:a16="http://schemas.microsoft.com/office/drawing/2014/main" id="{C6801B82-CD02-418C-BB5B-56EEE0E07BFC}"/>
              </a:ext>
            </a:extLst>
          </p:cNvPr>
          <p:cNvGrpSpPr/>
          <p:nvPr/>
        </p:nvGrpSpPr>
        <p:grpSpPr>
          <a:xfrm>
            <a:off x="9414654" y="3154104"/>
            <a:ext cx="1266468" cy="1656825"/>
            <a:chOff x="4358670" y="1667395"/>
            <a:chExt cx="1266468" cy="1656825"/>
          </a:xfrm>
        </p:grpSpPr>
        <p:sp>
          <p:nvSpPr>
            <p:cNvPr id="257" name="Oval 256">
              <a:extLst>
                <a:ext uri="{FF2B5EF4-FFF2-40B4-BE49-F238E27FC236}">
                  <a16:creationId xmlns:a16="http://schemas.microsoft.com/office/drawing/2014/main" id="{A6396230-B90B-4508-9C74-77EFE3970765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258" name="Oval 257">
              <a:extLst>
                <a:ext uri="{FF2B5EF4-FFF2-40B4-BE49-F238E27FC236}">
                  <a16:creationId xmlns:a16="http://schemas.microsoft.com/office/drawing/2014/main" id="{96F29A03-B1F2-4F77-8646-391E53B88B46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259" name="Oval 258">
              <a:extLst>
                <a:ext uri="{FF2B5EF4-FFF2-40B4-BE49-F238E27FC236}">
                  <a16:creationId xmlns:a16="http://schemas.microsoft.com/office/drawing/2014/main" id="{A977D4FD-1356-4351-9E70-2C7A1CA3994F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260" name="Oval 259">
              <a:extLst>
                <a:ext uri="{FF2B5EF4-FFF2-40B4-BE49-F238E27FC236}">
                  <a16:creationId xmlns:a16="http://schemas.microsoft.com/office/drawing/2014/main" id="{593C416F-6854-4025-B6A6-28CD121EDD6F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261" name="Straight Arrow Connector 260">
              <a:extLst>
                <a:ext uri="{FF2B5EF4-FFF2-40B4-BE49-F238E27FC236}">
                  <a16:creationId xmlns:a16="http://schemas.microsoft.com/office/drawing/2014/main" id="{984CC436-4515-4C29-8832-A13452BEF273}"/>
                </a:ext>
              </a:extLst>
            </p:cNvPr>
            <p:cNvCxnSpPr>
              <a:stCxn id="257" idx="6"/>
              <a:endCxn id="258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2" name="Oval 261">
              <a:extLst>
                <a:ext uri="{FF2B5EF4-FFF2-40B4-BE49-F238E27FC236}">
                  <a16:creationId xmlns:a16="http://schemas.microsoft.com/office/drawing/2014/main" id="{33C0171A-4951-4881-8AE0-A6CB9B90C615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63" name="Straight Arrow Connector 262">
              <a:extLst>
                <a:ext uri="{FF2B5EF4-FFF2-40B4-BE49-F238E27FC236}">
                  <a16:creationId xmlns:a16="http://schemas.microsoft.com/office/drawing/2014/main" id="{BA7889DA-9FE5-4E62-A28A-492DF86CF67B}"/>
                </a:ext>
              </a:extLst>
            </p:cNvPr>
            <p:cNvCxnSpPr>
              <a:stCxn id="262" idx="4"/>
              <a:endCxn id="257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Arrow Connector 263">
              <a:extLst>
                <a:ext uri="{FF2B5EF4-FFF2-40B4-BE49-F238E27FC236}">
                  <a16:creationId xmlns:a16="http://schemas.microsoft.com/office/drawing/2014/main" id="{4372CCD2-D1B8-4594-B5EC-1DD1FBD3C482}"/>
                </a:ext>
              </a:extLst>
            </p:cNvPr>
            <p:cNvCxnSpPr>
              <a:stCxn id="257" idx="3"/>
              <a:endCxn id="259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Arrow Connector 264">
              <a:extLst>
                <a:ext uri="{FF2B5EF4-FFF2-40B4-BE49-F238E27FC236}">
                  <a16:creationId xmlns:a16="http://schemas.microsoft.com/office/drawing/2014/main" id="{C95AC6BE-7BEE-4374-96A8-ABB41D443449}"/>
                </a:ext>
              </a:extLst>
            </p:cNvPr>
            <p:cNvCxnSpPr>
              <a:stCxn id="258" idx="3"/>
              <a:endCxn id="260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6" name="Oval 265">
              <a:extLst>
                <a:ext uri="{FF2B5EF4-FFF2-40B4-BE49-F238E27FC236}">
                  <a16:creationId xmlns:a16="http://schemas.microsoft.com/office/drawing/2014/main" id="{8E6DD7F9-49F4-44E6-9398-15B0E40268A8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67" name="Straight Arrow Connector 266">
              <a:extLst>
                <a:ext uri="{FF2B5EF4-FFF2-40B4-BE49-F238E27FC236}">
                  <a16:creationId xmlns:a16="http://schemas.microsoft.com/office/drawing/2014/main" id="{DB14D079-FEF0-4F68-A4DB-5528EBA35E5C}"/>
                </a:ext>
              </a:extLst>
            </p:cNvPr>
            <p:cNvCxnSpPr>
              <a:stCxn id="259" idx="4"/>
              <a:endCxn id="266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Arrow Connector 267">
              <a:extLst>
                <a:ext uri="{FF2B5EF4-FFF2-40B4-BE49-F238E27FC236}">
                  <a16:creationId xmlns:a16="http://schemas.microsoft.com/office/drawing/2014/main" id="{A95D6902-F38C-447B-AC49-3142AA999787}"/>
                </a:ext>
              </a:extLst>
            </p:cNvPr>
            <p:cNvCxnSpPr>
              <a:stCxn id="257" idx="4"/>
              <a:endCxn id="266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9" name="Oval 268">
              <a:extLst>
                <a:ext uri="{FF2B5EF4-FFF2-40B4-BE49-F238E27FC236}">
                  <a16:creationId xmlns:a16="http://schemas.microsoft.com/office/drawing/2014/main" id="{C4503F7D-546A-4185-9420-082FE779B5E8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70" name="Oval 269">
              <a:extLst>
                <a:ext uri="{FF2B5EF4-FFF2-40B4-BE49-F238E27FC236}">
                  <a16:creationId xmlns:a16="http://schemas.microsoft.com/office/drawing/2014/main" id="{AD0FC976-D24C-4FEF-B1FA-A5666186C9A2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71" name="Straight Arrow Connector 270">
              <a:extLst>
                <a:ext uri="{FF2B5EF4-FFF2-40B4-BE49-F238E27FC236}">
                  <a16:creationId xmlns:a16="http://schemas.microsoft.com/office/drawing/2014/main" id="{88D888C5-3C3F-4537-8606-49533CB9971E}"/>
                </a:ext>
              </a:extLst>
            </p:cNvPr>
            <p:cNvCxnSpPr>
              <a:stCxn id="270" idx="4"/>
              <a:endCxn id="258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Arrow Connector 271">
              <a:extLst>
                <a:ext uri="{FF2B5EF4-FFF2-40B4-BE49-F238E27FC236}">
                  <a16:creationId xmlns:a16="http://schemas.microsoft.com/office/drawing/2014/main" id="{8274930D-E664-4648-867A-78DA3F07E4BA}"/>
                </a:ext>
              </a:extLst>
            </p:cNvPr>
            <p:cNvCxnSpPr>
              <a:cxnSpLocks/>
              <a:stCxn id="260" idx="4"/>
              <a:endCxn id="269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Arrow Connector 272">
              <a:extLst>
                <a:ext uri="{FF2B5EF4-FFF2-40B4-BE49-F238E27FC236}">
                  <a16:creationId xmlns:a16="http://schemas.microsoft.com/office/drawing/2014/main" id="{E58F52EB-89E2-46C9-B850-FB8458E32159}"/>
                </a:ext>
              </a:extLst>
            </p:cNvPr>
            <p:cNvCxnSpPr>
              <a:stCxn id="258" idx="4"/>
              <a:endCxn id="269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AC7DF5C2-F54A-4502-A284-FB32327C7930}"/>
              </a:ext>
            </a:extLst>
          </p:cNvPr>
          <p:cNvGrpSpPr/>
          <p:nvPr/>
        </p:nvGrpSpPr>
        <p:grpSpPr>
          <a:xfrm>
            <a:off x="6089121" y="2046904"/>
            <a:ext cx="1266468" cy="1656825"/>
            <a:chOff x="4358670" y="1667395"/>
            <a:chExt cx="1266468" cy="1656825"/>
          </a:xfrm>
        </p:grpSpPr>
        <p:sp>
          <p:nvSpPr>
            <p:cNvPr id="275" name="Oval 274">
              <a:extLst>
                <a:ext uri="{FF2B5EF4-FFF2-40B4-BE49-F238E27FC236}">
                  <a16:creationId xmlns:a16="http://schemas.microsoft.com/office/drawing/2014/main" id="{0C933B44-76D9-4B50-B3D0-1F80BCBDA747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276" name="Oval 275">
              <a:extLst>
                <a:ext uri="{FF2B5EF4-FFF2-40B4-BE49-F238E27FC236}">
                  <a16:creationId xmlns:a16="http://schemas.microsoft.com/office/drawing/2014/main" id="{053D2FBA-CBFC-4A94-90DE-570585AF8F82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277" name="Oval 276">
              <a:extLst>
                <a:ext uri="{FF2B5EF4-FFF2-40B4-BE49-F238E27FC236}">
                  <a16:creationId xmlns:a16="http://schemas.microsoft.com/office/drawing/2014/main" id="{22514027-0C8A-4868-9F87-F776A2934FC3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278" name="Oval 277">
              <a:extLst>
                <a:ext uri="{FF2B5EF4-FFF2-40B4-BE49-F238E27FC236}">
                  <a16:creationId xmlns:a16="http://schemas.microsoft.com/office/drawing/2014/main" id="{3518472A-6D57-48D9-9418-336C19BAC9AB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279" name="Straight Arrow Connector 278">
              <a:extLst>
                <a:ext uri="{FF2B5EF4-FFF2-40B4-BE49-F238E27FC236}">
                  <a16:creationId xmlns:a16="http://schemas.microsoft.com/office/drawing/2014/main" id="{0B510B1F-A937-466D-A9CD-3AC28D85BF28}"/>
                </a:ext>
              </a:extLst>
            </p:cNvPr>
            <p:cNvCxnSpPr>
              <a:stCxn id="275" idx="6"/>
              <a:endCxn id="276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0" name="Oval 279">
              <a:extLst>
                <a:ext uri="{FF2B5EF4-FFF2-40B4-BE49-F238E27FC236}">
                  <a16:creationId xmlns:a16="http://schemas.microsoft.com/office/drawing/2014/main" id="{3B6A0729-1D16-4856-85F9-5085EE69ACC7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81" name="Straight Arrow Connector 280">
              <a:extLst>
                <a:ext uri="{FF2B5EF4-FFF2-40B4-BE49-F238E27FC236}">
                  <a16:creationId xmlns:a16="http://schemas.microsoft.com/office/drawing/2014/main" id="{C738CC5E-CFA1-4076-B238-095F9D92434B}"/>
                </a:ext>
              </a:extLst>
            </p:cNvPr>
            <p:cNvCxnSpPr>
              <a:stCxn id="280" idx="4"/>
              <a:endCxn id="275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Arrow Connector 281">
              <a:extLst>
                <a:ext uri="{FF2B5EF4-FFF2-40B4-BE49-F238E27FC236}">
                  <a16:creationId xmlns:a16="http://schemas.microsoft.com/office/drawing/2014/main" id="{283E54B6-2F23-46C0-89FD-68D8FBD364FE}"/>
                </a:ext>
              </a:extLst>
            </p:cNvPr>
            <p:cNvCxnSpPr>
              <a:stCxn id="275" idx="3"/>
              <a:endCxn id="277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Arrow Connector 282">
              <a:extLst>
                <a:ext uri="{FF2B5EF4-FFF2-40B4-BE49-F238E27FC236}">
                  <a16:creationId xmlns:a16="http://schemas.microsoft.com/office/drawing/2014/main" id="{97CE7135-6100-4FE9-9A5B-6AC3F97C997D}"/>
                </a:ext>
              </a:extLst>
            </p:cNvPr>
            <p:cNvCxnSpPr>
              <a:stCxn id="276" idx="3"/>
              <a:endCxn id="278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4" name="Oval 283">
              <a:extLst>
                <a:ext uri="{FF2B5EF4-FFF2-40B4-BE49-F238E27FC236}">
                  <a16:creationId xmlns:a16="http://schemas.microsoft.com/office/drawing/2014/main" id="{159EC3AB-C63D-490A-B71B-1711F17D1C73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85" name="Straight Arrow Connector 284">
              <a:extLst>
                <a:ext uri="{FF2B5EF4-FFF2-40B4-BE49-F238E27FC236}">
                  <a16:creationId xmlns:a16="http://schemas.microsoft.com/office/drawing/2014/main" id="{783C85BB-85C0-4740-80D0-5948FD8A4192}"/>
                </a:ext>
              </a:extLst>
            </p:cNvPr>
            <p:cNvCxnSpPr>
              <a:stCxn id="277" idx="4"/>
              <a:endCxn id="284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Arrow Connector 285">
              <a:extLst>
                <a:ext uri="{FF2B5EF4-FFF2-40B4-BE49-F238E27FC236}">
                  <a16:creationId xmlns:a16="http://schemas.microsoft.com/office/drawing/2014/main" id="{F6AD6242-DE00-4EC0-99BA-F523C6A4931C}"/>
                </a:ext>
              </a:extLst>
            </p:cNvPr>
            <p:cNvCxnSpPr>
              <a:stCxn id="275" idx="4"/>
              <a:endCxn id="284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7" name="Oval 286">
              <a:extLst>
                <a:ext uri="{FF2B5EF4-FFF2-40B4-BE49-F238E27FC236}">
                  <a16:creationId xmlns:a16="http://schemas.microsoft.com/office/drawing/2014/main" id="{C7440DC3-A5AF-41CE-B285-48A93864AFA9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288" name="Oval 287">
              <a:extLst>
                <a:ext uri="{FF2B5EF4-FFF2-40B4-BE49-F238E27FC236}">
                  <a16:creationId xmlns:a16="http://schemas.microsoft.com/office/drawing/2014/main" id="{54AFE9E3-B10E-479E-9A4E-7229ED9AD994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89" name="Straight Arrow Connector 288">
              <a:extLst>
                <a:ext uri="{FF2B5EF4-FFF2-40B4-BE49-F238E27FC236}">
                  <a16:creationId xmlns:a16="http://schemas.microsoft.com/office/drawing/2014/main" id="{014F1EF3-5E9E-41FC-A65A-4842A4BB66DC}"/>
                </a:ext>
              </a:extLst>
            </p:cNvPr>
            <p:cNvCxnSpPr>
              <a:stCxn id="288" idx="4"/>
              <a:endCxn id="276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Arrow Connector 289">
              <a:extLst>
                <a:ext uri="{FF2B5EF4-FFF2-40B4-BE49-F238E27FC236}">
                  <a16:creationId xmlns:a16="http://schemas.microsoft.com/office/drawing/2014/main" id="{97759C2E-FE7F-49CE-ACD9-78A809B9605A}"/>
                </a:ext>
              </a:extLst>
            </p:cNvPr>
            <p:cNvCxnSpPr>
              <a:cxnSpLocks/>
              <a:stCxn id="278" idx="4"/>
              <a:endCxn id="287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Arrow Connector 290">
              <a:extLst>
                <a:ext uri="{FF2B5EF4-FFF2-40B4-BE49-F238E27FC236}">
                  <a16:creationId xmlns:a16="http://schemas.microsoft.com/office/drawing/2014/main" id="{E8E54BA8-7AF6-46B1-8C3F-F86B1EBE1FEC}"/>
                </a:ext>
              </a:extLst>
            </p:cNvPr>
            <p:cNvCxnSpPr>
              <a:stCxn id="276" idx="4"/>
              <a:endCxn id="287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7E4CD288-CA25-4FE9-A609-9DE2A458F230}"/>
              </a:ext>
            </a:extLst>
          </p:cNvPr>
          <p:cNvGrpSpPr/>
          <p:nvPr/>
        </p:nvGrpSpPr>
        <p:grpSpPr>
          <a:xfrm>
            <a:off x="4109959" y="4355706"/>
            <a:ext cx="1266468" cy="1656825"/>
            <a:chOff x="4358670" y="1667395"/>
            <a:chExt cx="1266468" cy="1656825"/>
          </a:xfrm>
        </p:grpSpPr>
        <p:sp>
          <p:nvSpPr>
            <p:cNvPr id="293" name="Oval 292">
              <a:extLst>
                <a:ext uri="{FF2B5EF4-FFF2-40B4-BE49-F238E27FC236}">
                  <a16:creationId xmlns:a16="http://schemas.microsoft.com/office/drawing/2014/main" id="{E6EB72B2-14B9-462E-ADBF-ED5245090C13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294" name="Oval 293">
              <a:extLst>
                <a:ext uri="{FF2B5EF4-FFF2-40B4-BE49-F238E27FC236}">
                  <a16:creationId xmlns:a16="http://schemas.microsoft.com/office/drawing/2014/main" id="{530CC987-D052-4A6B-9B24-F691E1CF7910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295" name="Oval 294">
              <a:extLst>
                <a:ext uri="{FF2B5EF4-FFF2-40B4-BE49-F238E27FC236}">
                  <a16:creationId xmlns:a16="http://schemas.microsoft.com/office/drawing/2014/main" id="{CC77FAB7-0E63-41DB-93E9-A5DE92A74E3E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296" name="Oval 295">
              <a:extLst>
                <a:ext uri="{FF2B5EF4-FFF2-40B4-BE49-F238E27FC236}">
                  <a16:creationId xmlns:a16="http://schemas.microsoft.com/office/drawing/2014/main" id="{E5A85AF1-CBD7-43E0-95D0-6AD81A141EE0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297" name="Straight Arrow Connector 296">
              <a:extLst>
                <a:ext uri="{FF2B5EF4-FFF2-40B4-BE49-F238E27FC236}">
                  <a16:creationId xmlns:a16="http://schemas.microsoft.com/office/drawing/2014/main" id="{A6440B1C-4C07-4E95-AD5F-547706D3C22A}"/>
                </a:ext>
              </a:extLst>
            </p:cNvPr>
            <p:cNvCxnSpPr>
              <a:stCxn id="293" idx="6"/>
              <a:endCxn id="294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8" name="Oval 297">
              <a:extLst>
                <a:ext uri="{FF2B5EF4-FFF2-40B4-BE49-F238E27FC236}">
                  <a16:creationId xmlns:a16="http://schemas.microsoft.com/office/drawing/2014/main" id="{6AAAED04-14BB-48FD-B54A-3D893FDC3986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299" name="Straight Arrow Connector 298">
              <a:extLst>
                <a:ext uri="{FF2B5EF4-FFF2-40B4-BE49-F238E27FC236}">
                  <a16:creationId xmlns:a16="http://schemas.microsoft.com/office/drawing/2014/main" id="{7A38C3B5-B588-4F2D-B662-25898C20C976}"/>
                </a:ext>
              </a:extLst>
            </p:cNvPr>
            <p:cNvCxnSpPr>
              <a:stCxn id="298" idx="4"/>
              <a:endCxn id="293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Arrow Connector 299">
              <a:extLst>
                <a:ext uri="{FF2B5EF4-FFF2-40B4-BE49-F238E27FC236}">
                  <a16:creationId xmlns:a16="http://schemas.microsoft.com/office/drawing/2014/main" id="{E3866168-1F78-4261-81EF-3C074B505718}"/>
                </a:ext>
              </a:extLst>
            </p:cNvPr>
            <p:cNvCxnSpPr>
              <a:stCxn id="293" idx="3"/>
              <a:endCxn id="295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Arrow Connector 300">
              <a:extLst>
                <a:ext uri="{FF2B5EF4-FFF2-40B4-BE49-F238E27FC236}">
                  <a16:creationId xmlns:a16="http://schemas.microsoft.com/office/drawing/2014/main" id="{FD361F9F-708A-4E88-9444-5420BF2FACE2}"/>
                </a:ext>
              </a:extLst>
            </p:cNvPr>
            <p:cNvCxnSpPr>
              <a:stCxn id="294" idx="3"/>
              <a:endCxn id="296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2" name="Oval 301">
              <a:extLst>
                <a:ext uri="{FF2B5EF4-FFF2-40B4-BE49-F238E27FC236}">
                  <a16:creationId xmlns:a16="http://schemas.microsoft.com/office/drawing/2014/main" id="{670C86E7-D2EE-4C54-A223-69E54E2B3256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03" name="Straight Arrow Connector 302">
              <a:extLst>
                <a:ext uri="{FF2B5EF4-FFF2-40B4-BE49-F238E27FC236}">
                  <a16:creationId xmlns:a16="http://schemas.microsoft.com/office/drawing/2014/main" id="{C6014FED-27DA-42CE-A265-0E00D0971F31}"/>
                </a:ext>
              </a:extLst>
            </p:cNvPr>
            <p:cNvCxnSpPr>
              <a:stCxn id="295" idx="4"/>
              <a:endCxn id="302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Arrow Connector 303">
              <a:extLst>
                <a:ext uri="{FF2B5EF4-FFF2-40B4-BE49-F238E27FC236}">
                  <a16:creationId xmlns:a16="http://schemas.microsoft.com/office/drawing/2014/main" id="{2CA90F07-6DC4-4C1D-9677-4F070E7326F2}"/>
                </a:ext>
              </a:extLst>
            </p:cNvPr>
            <p:cNvCxnSpPr>
              <a:stCxn id="293" idx="4"/>
              <a:endCxn id="302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5" name="Oval 304">
              <a:extLst>
                <a:ext uri="{FF2B5EF4-FFF2-40B4-BE49-F238E27FC236}">
                  <a16:creationId xmlns:a16="http://schemas.microsoft.com/office/drawing/2014/main" id="{CE71848A-083E-4DAB-B099-ABB50A005C8A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06" name="Oval 305">
              <a:extLst>
                <a:ext uri="{FF2B5EF4-FFF2-40B4-BE49-F238E27FC236}">
                  <a16:creationId xmlns:a16="http://schemas.microsoft.com/office/drawing/2014/main" id="{E19B71D3-0CF8-4E40-BAEA-55F89151D899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07" name="Straight Arrow Connector 306">
              <a:extLst>
                <a:ext uri="{FF2B5EF4-FFF2-40B4-BE49-F238E27FC236}">
                  <a16:creationId xmlns:a16="http://schemas.microsoft.com/office/drawing/2014/main" id="{6A92D722-0162-4DDD-8CF4-B928C9C4F2D1}"/>
                </a:ext>
              </a:extLst>
            </p:cNvPr>
            <p:cNvCxnSpPr>
              <a:stCxn id="306" idx="4"/>
              <a:endCxn id="294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Arrow Connector 307">
              <a:extLst>
                <a:ext uri="{FF2B5EF4-FFF2-40B4-BE49-F238E27FC236}">
                  <a16:creationId xmlns:a16="http://schemas.microsoft.com/office/drawing/2014/main" id="{09830105-BB49-46F2-85A1-DECC880D475D}"/>
                </a:ext>
              </a:extLst>
            </p:cNvPr>
            <p:cNvCxnSpPr>
              <a:cxnSpLocks/>
              <a:stCxn id="296" idx="4"/>
              <a:endCxn id="305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Arrow Connector 308">
              <a:extLst>
                <a:ext uri="{FF2B5EF4-FFF2-40B4-BE49-F238E27FC236}">
                  <a16:creationId xmlns:a16="http://schemas.microsoft.com/office/drawing/2014/main" id="{1D7D2440-2BAB-4B7A-BCA5-821B558B19AE}"/>
                </a:ext>
              </a:extLst>
            </p:cNvPr>
            <p:cNvCxnSpPr>
              <a:stCxn id="294" idx="4"/>
              <a:endCxn id="305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396376A2-1B82-4D93-AE75-562EF5E18294}"/>
              </a:ext>
            </a:extLst>
          </p:cNvPr>
          <p:cNvGrpSpPr/>
          <p:nvPr/>
        </p:nvGrpSpPr>
        <p:grpSpPr>
          <a:xfrm>
            <a:off x="6089121" y="4355547"/>
            <a:ext cx="1266468" cy="1656825"/>
            <a:chOff x="4358670" y="1667395"/>
            <a:chExt cx="1266468" cy="1656825"/>
          </a:xfrm>
        </p:grpSpPr>
        <p:sp>
          <p:nvSpPr>
            <p:cNvPr id="311" name="Oval 310">
              <a:extLst>
                <a:ext uri="{FF2B5EF4-FFF2-40B4-BE49-F238E27FC236}">
                  <a16:creationId xmlns:a16="http://schemas.microsoft.com/office/drawing/2014/main" id="{921682D7-6407-49A5-8CDE-ACB16DA59356}"/>
                </a:ext>
              </a:extLst>
            </p:cNvPr>
            <p:cNvSpPr/>
            <p:nvPr/>
          </p:nvSpPr>
          <p:spPr>
            <a:xfrm>
              <a:off x="4631637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</a:t>
              </a:r>
            </a:p>
          </p:txBody>
        </p:sp>
        <p:sp>
          <p:nvSpPr>
            <p:cNvPr id="312" name="Oval 311">
              <a:extLst>
                <a:ext uri="{FF2B5EF4-FFF2-40B4-BE49-F238E27FC236}">
                  <a16:creationId xmlns:a16="http://schemas.microsoft.com/office/drawing/2014/main" id="{CFA1880F-5699-43FA-B1B8-93235B848844}"/>
                </a:ext>
              </a:extLst>
            </p:cNvPr>
            <p:cNvSpPr/>
            <p:nvPr/>
          </p:nvSpPr>
          <p:spPr>
            <a:xfrm>
              <a:off x="5349240" y="2146301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square" lIns="0" tIns="0" rIns="0" bIns="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A’</a:t>
              </a:r>
            </a:p>
          </p:txBody>
        </p:sp>
        <p:sp>
          <p:nvSpPr>
            <p:cNvPr id="313" name="Oval 312">
              <a:extLst>
                <a:ext uri="{FF2B5EF4-FFF2-40B4-BE49-F238E27FC236}">
                  <a16:creationId xmlns:a16="http://schemas.microsoft.com/office/drawing/2014/main" id="{084A393A-8E6C-4737-BA86-57431DC58EB5}"/>
                </a:ext>
              </a:extLst>
            </p:cNvPr>
            <p:cNvSpPr/>
            <p:nvPr/>
          </p:nvSpPr>
          <p:spPr>
            <a:xfrm>
              <a:off x="4358670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B</a:t>
              </a:r>
            </a:p>
          </p:txBody>
        </p:sp>
        <p:sp>
          <p:nvSpPr>
            <p:cNvPr id="314" name="Oval 313">
              <a:extLst>
                <a:ext uri="{FF2B5EF4-FFF2-40B4-BE49-F238E27FC236}">
                  <a16:creationId xmlns:a16="http://schemas.microsoft.com/office/drawing/2014/main" id="{4A214F35-1793-465B-8E34-044FEF1B2C91}"/>
                </a:ext>
              </a:extLst>
            </p:cNvPr>
            <p:cNvSpPr/>
            <p:nvPr/>
          </p:nvSpPr>
          <p:spPr>
            <a:xfrm>
              <a:off x="5107949" y="2594677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r>
                <a:rPr lang="en-US" sz="1600" dirty="0">
                  <a:solidFill>
                    <a:srgbClr val="FFFFFF"/>
                  </a:solidFill>
                </a:rPr>
                <a:t>C</a:t>
              </a:r>
            </a:p>
          </p:txBody>
        </p:sp>
        <p:cxnSp>
          <p:nvCxnSpPr>
            <p:cNvPr id="315" name="Straight Arrow Connector 314">
              <a:extLst>
                <a:ext uri="{FF2B5EF4-FFF2-40B4-BE49-F238E27FC236}">
                  <a16:creationId xmlns:a16="http://schemas.microsoft.com/office/drawing/2014/main" id="{0C175D12-1AA1-46F9-8CCE-E1D7691CCB62}"/>
                </a:ext>
              </a:extLst>
            </p:cNvPr>
            <p:cNvCxnSpPr>
              <a:stCxn id="311" idx="6"/>
              <a:endCxn id="312" idx="2"/>
            </p:cNvCxnSpPr>
            <p:nvPr/>
          </p:nvCxnSpPr>
          <p:spPr>
            <a:xfrm>
              <a:off x="4905957" y="2283461"/>
              <a:ext cx="4432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16" name="Oval 315">
              <a:extLst>
                <a:ext uri="{FF2B5EF4-FFF2-40B4-BE49-F238E27FC236}">
                  <a16:creationId xmlns:a16="http://schemas.microsoft.com/office/drawing/2014/main" id="{98250EA9-230E-4D49-A784-8ACC035384E9}"/>
                </a:ext>
              </a:extLst>
            </p:cNvPr>
            <p:cNvSpPr/>
            <p:nvPr/>
          </p:nvSpPr>
          <p:spPr>
            <a:xfrm>
              <a:off x="4631637" y="167240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17" name="Straight Arrow Connector 316">
              <a:extLst>
                <a:ext uri="{FF2B5EF4-FFF2-40B4-BE49-F238E27FC236}">
                  <a16:creationId xmlns:a16="http://schemas.microsoft.com/office/drawing/2014/main" id="{88016FFD-9AF3-469D-B140-D5B3495FD506}"/>
                </a:ext>
              </a:extLst>
            </p:cNvPr>
            <p:cNvCxnSpPr>
              <a:stCxn id="316" idx="4"/>
              <a:endCxn id="311" idx="0"/>
            </p:cNvCxnSpPr>
            <p:nvPr/>
          </p:nvCxnSpPr>
          <p:spPr>
            <a:xfrm>
              <a:off x="4768797" y="1946728"/>
              <a:ext cx="0" cy="19957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Arrow Connector 317">
              <a:extLst>
                <a:ext uri="{FF2B5EF4-FFF2-40B4-BE49-F238E27FC236}">
                  <a16:creationId xmlns:a16="http://schemas.microsoft.com/office/drawing/2014/main" id="{B2DD4FDF-8865-405D-8594-A1E5C7251B2C}"/>
                </a:ext>
              </a:extLst>
            </p:cNvPr>
            <p:cNvCxnSpPr>
              <a:stCxn id="311" idx="3"/>
              <a:endCxn id="313" idx="0"/>
            </p:cNvCxnSpPr>
            <p:nvPr/>
          </p:nvCxnSpPr>
          <p:spPr>
            <a:xfrm flipH="1">
              <a:off x="4495830" y="2380448"/>
              <a:ext cx="175980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Arrow Connector 318">
              <a:extLst>
                <a:ext uri="{FF2B5EF4-FFF2-40B4-BE49-F238E27FC236}">
                  <a16:creationId xmlns:a16="http://schemas.microsoft.com/office/drawing/2014/main" id="{06DC06D4-1238-4EA1-9CF9-63D185A1B685}"/>
                </a:ext>
              </a:extLst>
            </p:cNvPr>
            <p:cNvCxnSpPr>
              <a:stCxn id="312" idx="3"/>
              <a:endCxn id="314" idx="0"/>
            </p:cNvCxnSpPr>
            <p:nvPr/>
          </p:nvCxnSpPr>
          <p:spPr>
            <a:xfrm flipH="1">
              <a:off x="5245109" y="2380448"/>
              <a:ext cx="144304" cy="2142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0" name="Oval 319">
              <a:extLst>
                <a:ext uri="{FF2B5EF4-FFF2-40B4-BE49-F238E27FC236}">
                  <a16:creationId xmlns:a16="http://schemas.microsoft.com/office/drawing/2014/main" id="{3B9797BA-62B7-4471-9F0E-F0A76B090F60}"/>
                </a:ext>
              </a:extLst>
            </p:cNvPr>
            <p:cNvSpPr/>
            <p:nvPr/>
          </p:nvSpPr>
          <p:spPr>
            <a:xfrm>
              <a:off x="4631637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21" name="Straight Arrow Connector 320">
              <a:extLst>
                <a:ext uri="{FF2B5EF4-FFF2-40B4-BE49-F238E27FC236}">
                  <a16:creationId xmlns:a16="http://schemas.microsoft.com/office/drawing/2014/main" id="{613D36F1-C599-419D-8C0C-CD15864878C4}"/>
                </a:ext>
              </a:extLst>
            </p:cNvPr>
            <p:cNvCxnSpPr>
              <a:stCxn id="313" idx="4"/>
              <a:endCxn id="320" idx="1"/>
            </p:cNvCxnSpPr>
            <p:nvPr/>
          </p:nvCxnSpPr>
          <p:spPr>
            <a:xfrm>
              <a:off x="4495830" y="2868997"/>
              <a:ext cx="175980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Arrow Connector 321">
              <a:extLst>
                <a:ext uri="{FF2B5EF4-FFF2-40B4-BE49-F238E27FC236}">
                  <a16:creationId xmlns:a16="http://schemas.microsoft.com/office/drawing/2014/main" id="{EFF216CF-7FF4-4D98-96ED-7B505B3B0C8E}"/>
                </a:ext>
              </a:extLst>
            </p:cNvPr>
            <p:cNvCxnSpPr>
              <a:stCxn id="311" idx="4"/>
              <a:endCxn id="320" idx="0"/>
            </p:cNvCxnSpPr>
            <p:nvPr/>
          </p:nvCxnSpPr>
          <p:spPr>
            <a:xfrm>
              <a:off x="4768797" y="2420621"/>
              <a:ext cx="0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3" name="Oval 322">
              <a:extLst>
                <a:ext uri="{FF2B5EF4-FFF2-40B4-BE49-F238E27FC236}">
                  <a16:creationId xmlns:a16="http://schemas.microsoft.com/office/drawing/2014/main" id="{6E92D179-42B3-4189-9942-1544A71C58CD}"/>
                </a:ext>
              </a:extLst>
            </p:cNvPr>
            <p:cNvSpPr/>
            <p:nvPr/>
          </p:nvSpPr>
          <p:spPr>
            <a:xfrm>
              <a:off x="5347883" y="304990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324" name="Oval 323">
              <a:extLst>
                <a:ext uri="{FF2B5EF4-FFF2-40B4-BE49-F238E27FC236}">
                  <a16:creationId xmlns:a16="http://schemas.microsoft.com/office/drawing/2014/main" id="{CEACD627-6138-4489-A2D3-911C4AEC97B0}"/>
                </a:ext>
              </a:extLst>
            </p:cNvPr>
            <p:cNvSpPr/>
            <p:nvPr/>
          </p:nvSpPr>
          <p:spPr>
            <a:xfrm>
              <a:off x="5350818" y="1667395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1600" dirty="0">
                <a:solidFill>
                  <a:srgbClr val="FFFFFF"/>
                </a:solidFill>
              </a:endParaRPr>
            </a:p>
          </p:txBody>
        </p:sp>
        <p:cxnSp>
          <p:nvCxnSpPr>
            <p:cNvPr id="325" name="Straight Arrow Connector 324">
              <a:extLst>
                <a:ext uri="{FF2B5EF4-FFF2-40B4-BE49-F238E27FC236}">
                  <a16:creationId xmlns:a16="http://schemas.microsoft.com/office/drawing/2014/main" id="{587CF52F-A5CC-4174-9658-B9813550B692}"/>
                </a:ext>
              </a:extLst>
            </p:cNvPr>
            <p:cNvCxnSpPr>
              <a:stCxn id="324" idx="4"/>
              <a:endCxn id="312" idx="0"/>
            </p:cNvCxnSpPr>
            <p:nvPr/>
          </p:nvCxnSpPr>
          <p:spPr>
            <a:xfrm flipH="1">
              <a:off x="5486400" y="1941715"/>
              <a:ext cx="1578" cy="2045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Arrow Connector 325">
              <a:extLst>
                <a:ext uri="{FF2B5EF4-FFF2-40B4-BE49-F238E27FC236}">
                  <a16:creationId xmlns:a16="http://schemas.microsoft.com/office/drawing/2014/main" id="{9F95D250-EEFC-4A80-A27B-7470D1C8A2C3}"/>
                </a:ext>
              </a:extLst>
            </p:cNvPr>
            <p:cNvCxnSpPr>
              <a:cxnSpLocks/>
              <a:stCxn id="314" idx="4"/>
              <a:endCxn id="323" idx="1"/>
            </p:cNvCxnSpPr>
            <p:nvPr/>
          </p:nvCxnSpPr>
          <p:spPr>
            <a:xfrm>
              <a:off x="5245109" y="2868997"/>
              <a:ext cx="142947" cy="221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Arrow Connector 326">
              <a:extLst>
                <a:ext uri="{FF2B5EF4-FFF2-40B4-BE49-F238E27FC236}">
                  <a16:creationId xmlns:a16="http://schemas.microsoft.com/office/drawing/2014/main" id="{FE83743F-C63F-4E68-A97E-1AACC2D8AEB9}"/>
                </a:ext>
              </a:extLst>
            </p:cNvPr>
            <p:cNvCxnSpPr>
              <a:stCxn id="312" idx="4"/>
              <a:endCxn id="323" idx="0"/>
            </p:cNvCxnSpPr>
            <p:nvPr/>
          </p:nvCxnSpPr>
          <p:spPr>
            <a:xfrm flipH="1">
              <a:off x="5485043" y="2420621"/>
              <a:ext cx="1357" cy="62927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8" name="Oval 327">
            <a:extLst>
              <a:ext uri="{FF2B5EF4-FFF2-40B4-BE49-F238E27FC236}">
                <a16:creationId xmlns:a16="http://schemas.microsoft.com/office/drawing/2014/main" id="{95BB39E2-CBB2-4F61-BBB5-14AFD9BA994C}"/>
              </a:ext>
            </a:extLst>
          </p:cNvPr>
          <p:cNvSpPr/>
          <p:nvPr/>
        </p:nvSpPr>
        <p:spPr>
          <a:xfrm>
            <a:off x="5972859" y="4519960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95A8D5D9-C3C4-4AF4-B863-FC3B6EF9BC00}"/>
              </a:ext>
            </a:extLst>
          </p:cNvPr>
          <p:cNvCxnSpPr>
            <a:cxnSpLocks/>
            <a:stCxn id="328" idx="5"/>
            <a:endCxn id="311" idx="1"/>
          </p:cNvCxnSpPr>
          <p:nvPr/>
        </p:nvCxnSpPr>
        <p:spPr>
          <a:xfrm>
            <a:off x="6207006" y="4754107"/>
            <a:ext cx="195255" cy="120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9" name="Oval 328">
            <a:extLst>
              <a:ext uri="{FF2B5EF4-FFF2-40B4-BE49-F238E27FC236}">
                <a16:creationId xmlns:a16="http://schemas.microsoft.com/office/drawing/2014/main" id="{CD5F8C91-073E-4ABC-96AA-2DE0F24B2849}"/>
              </a:ext>
            </a:extLst>
          </p:cNvPr>
          <p:cNvSpPr/>
          <p:nvPr/>
        </p:nvSpPr>
        <p:spPr>
          <a:xfrm>
            <a:off x="7592637" y="2217856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1571871E-D50A-4A40-B549-EF8B31093AE1}"/>
              </a:ext>
            </a:extLst>
          </p:cNvPr>
          <p:cNvCxnSpPr>
            <a:stCxn id="329" idx="3"/>
            <a:endCxn id="276" idx="7"/>
          </p:cNvCxnSpPr>
          <p:nvPr/>
        </p:nvCxnSpPr>
        <p:spPr>
          <a:xfrm flipH="1">
            <a:off x="7313838" y="2452003"/>
            <a:ext cx="318972" cy="113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0" name="Oval 329">
            <a:extLst>
              <a:ext uri="{FF2B5EF4-FFF2-40B4-BE49-F238E27FC236}">
                <a16:creationId xmlns:a16="http://schemas.microsoft.com/office/drawing/2014/main" id="{870904DB-F090-49A6-A1F5-A61F38EAC2C5}"/>
              </a:ext>
            </a:extLst>
          </p:cNvPr>
          <p:cNvSpPr/>
          <p:nvPr/>
        </p:nvSpPr>
        <p:spPr>
          <a:xfrm>
            <a:off x="3975688" y="6121568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CF15404D-1327-416F-AE30-13CE537A61E6}"/>
              </a:ext>
            </a:extLst>
          </p:cNvPr>
          <p:cNvCxnSpPr>
            <a:cxnSpLocks/>
            <a:stCxn id="302" idx="3"/>
            <a:endCxn id="330" idx="7"/>
          </p:cNvCxnSpPr>
          <p:nvPr/>
        </p:nvCxnSpPr>
        <p:spPr>
          <a:xfrm flipH="1">
            <a:off x="4209835" y="5972358"/>
            <a:ext cx="213264" cy="189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8781231D-6C7B-4DB1-AB7C-9FA33844D6B2}"/>
              </a:ext>
            </a:extLst>
          </p:cNvPr>
          <p:cNvCxnSpPr>
            <a:stCxn id="295" idx="4"/>
            <a:endCxn id="330" idx="0"/>
          </p:cNvCxnSpPr>
          <p:nvPr/>
        </p:nvCxnSpPr>
        <p:spPr>
          <a:xfrm flipH="1">
            <a:off x="4112848" y="5557308"/>
            <a:ext cx="134271" cy="5642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Oval 330">
            <a:extLst>
              <a:ext uri="{FF2B5EF4-FFF2-40B4-BE49-F238E27FC236}">
                <a16:creationId xmlns:a16="http://schemas.microsoft.com/office/drawing/2014/main" id="{6287892E-65CE-4CFF-B47C-E55E9068C204}"/>
              </a:ext>
            </a:extLst>
          </p:cNvPr>
          <p:cNvSpPr/>
          <p:nvPr/>
        </p:nvSpPr>
        <p:spPr>
          <a:xfrm>
            <a:off x="5375174" y="5282829"/>
            <a:ext cx="274320" cy="274320"/>
          </a:xfrm>
          <a:prstGeom prst="ellipse">
            <a:avLst/>
          </a:prstGeom>
          <a:ln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1600" dirty="0">
              <a:solidFill>
                <a:srgbClr val="FFFFFF"/>
              </a:solidFill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21C8712-5B23-42A0-96B7-B8F3FD702649}"/>
              </a:ext>
            </a:extLst>
          </p:cNvPr>
          <p:cNvCxnSpPr>
            <a:cxnSpLocks/>
            <a:stCxn id="294" idx="5"/>
            <a:endCxn id="331" idx="0"/>
          </p:cNvCxnSpPr>
          <p:nvPr/>
        </p:nvCxnSpPr>
        <p:spPr>
          <a:xfrm>
            <a:off x="5334676" y="5068759"/>
            <a:ext cx="177658" cy="214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67692BA-CE2A-476D-9B55-DDB4BE66AF3E}"/>
              </a:ext>
            </a:extLst>
          </p:cNvPr>
          <p:cNvCxnSpPr>
            <a:cxnSpLocks/>
            <a:stCxn id="331" idx="4"/>
            <a:endCxn id="305" idx="7"/>
          </p:cNvCxnSpPr>
          <p:nvPr/>
        </p:nvCxnSpPr>
        <p:spPr>
          <a:xfrm flipH="1">
            <a:off x="5333319" y="5557149"/>
            <a:ext cx="179015" cy="2212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643318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Mining Approach Components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Comparing (sub)graphs</a:t>
            </a:r>
          </a:p>
          <a:p>
            <a:r>
              <a:rPr lang="en-US" dirty="0"/>
              <a:t>Generating frequent subgraphs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52D677-EE17-413C-BFDF-BA8A5F67F312}"/>
              </a:ext>
            </a:extLst>
          </p:cNvPr>
          <p:cNvSpPr txBox="1">
            <a:spLocks/>
          </p:cNvSpPr>
          <p:nvPr/>
        </p:nvSpPr>
        <p:spPr>
          <a:xfrm>
            <a:off x="838200" y="4325420"/>
            <a:ext cx="10515600" cy="21674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Graph isomorphism is computationally expensive</a:t>
            </a:r>
          </a:p>
          <a:p>
            <a:r>
              <a:rPr lang="en-US" dirty="0"/>
              <a:t>There are exponentially many subgraphs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FA6FB17-BDD3-4E7B-84FD-DB5C37DDD2FE}"/>
              </a:ext>
            </a:extLst>
          </p:cNvPr>
          <p:cNvSpPr txBox="1">
            <a:spLocks/>
          </p:cNvSpPr>
          <p:nvPr/>
        </p:nvSpPr>
        <p:spPr>
          <a:xfrm>
            <a:off x="838200" y="299452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2688561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958F7-AA52-4B0A-A1BE-318FB18EA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A050F-6BDD-44A0-AE8C-7D3326DB5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Solutions</a:t>
            </a:r>
          </a:p>
          <a:p>
            <a:pPr lvl="1"/>
            <a:r>
              <a:rPr lang="en-US" dirty="0"/>
              <a:t>Using vector-based signature instead of graph isomorphism [Nguyen et al. FASE’09]</a:t>
            </a:r>
          </a:p>
          <a:p>
            <a:pPr lvl="1"/>
            <a:r>
              <a:rPr lang="en-US" dirty="0"/>
              <a:t>Mining patterns from small to large, generate candidates of large size from patterns of small size </a:t>
            </a:r>
          </a:p>
          <a:p>
            <a:pPr lvl="1"/>
            <a:r>
              <a:rPr lang="en-US" dirty="0"/>
              <a:t>Extending subgraphs greedily to avoid combinatorial explosion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C0E6C-C3C5-4785-8460-02D67C36D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12217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9" name="Straight Arrow Connector 8"/>
          <p:cNvCxnSpPr>
            <a:stCxn id="5" idx="3"/>
            <a:endCxn id="6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5"/>
            <a:endCxn id="7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7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Arrow Connector 13"/>
          <p:cNvCxnSpPr>
            <a:stCxn id="8" idx="4"/>
            <a:endCxn id="13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3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779369" y="2413247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7" name="Oval 16"/>
          <p:cNvSpPr/>
          <p:nvPr/>
        </p:nvSpPr>
        <p:spPr>
          <a:xfrm>
            <a:off x="7779369" y="1562471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Oval 17"/>
          <p:cNvSpPr/>
          <p:nvPr/>
        </p:nvSpPr>
        <p:spPr>
          <a:xfrm>
            <a:off x="868680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Oval 18"/>
          <p:cNvSpPr/>
          <p:nvPr/>
        </p:nvSpPr>
        <p:spPr>
          <a:xfrm>
            <a:off x="686923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0" name="Straight Arrow Connector 19"/>
          <p:cNvCxnSpPr>
            <a:stCxn id="16" idx="0"/>
            <a:endCxn id="17" idx="4"/>
          </p:cNvCxnSpPr>
          <p:nvPr/>
        </p:nvCxnSpPr>
        <p:spPr>
          <a:xfrm flipV="1">
            <a:off x="7969869" y="1943471"/>
            <a:ext cx="0" cy="4697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  <a:endCxn id="18" idx="1"/>
          </p:cNvCxnSpPr>
          <p:nvPr/>
        </p:nvCxnSpPr>
        <p:spPr>
          <a:xfrm>
            <a:off x="8104574" y="1887675"/>
            <a:ext cx="638023" cy="5813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6"/>
            <a:endCxn id="18" idx="2"/>
          </p:cNvCxnSpPr>
          <p:nvPr/>
        </p:nvCxnSpPr>
        <p:spPr>
          <a:xfrm>
            <a:off x="8160370" y="2603747"/>
            <a:ext cx="526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19" idx="6"/>
          </p:cNvCxnSpPr>
          <p:nvPr/>
        </p:nvCxnSpPr>
        <p:spPr>
          <a:xfrm flipH="1">
            <a:off x="7250231" y="2603747"/>
            <a:ext cx="52913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779369" y="33528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5" name="Straight Arrow Connector 24"/>
          <p:cNvCxnSpPr>
            <a:stCxn id="19" idx="5"/>
            <a:endCxn id="24" idx="1"/>
          </p:cNvCxnSpPr>
          <p:nvPr/>
        </p:nvCxnSpPr>
        <p:spPr>
          <a:xfrm>
            <a:off x="7194435" y="2738452"/>
            <a:ext cx="640731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3"/>
            <a:endCxn id="24" idx="7"/>
          </p:cNvCxnSpPr>
          <p:nvPr/>
        </p:nvCxnSpPr>
        <p:spPr>
          <a:xfrm flipH="1">
            <a:off x="8104574" y="2738452"/>
            <a:ext cx="638023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8205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9" name="Straight Arrow Connector 8"/>
          <p:cNvCxnSpPr>
            <a:stCxn id="5" idx="3"/>
            <a:endCxn id="6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5"/>
            <a:endCxn id="7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7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Arrow Connector 13"/>
          <p:cNvCxnSpPr>
            <a:stCxn id="8" idx="4"/>
            <a:endCxn id="13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3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7779369" y="2413247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7" name="Oval 16"/>
          <p:cNvSpPr/>
          <p:nvPr/>
        </p:nvSpPr>
        <p:spPr>
          <a:xfrm>
            <a:off x="7779369" y="1562471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8" name="Oval 17"/>
          <p:cNvSpPr/>
          <p:nvPr/>
        </p:nvSpPr>
        <p:spPr>
          <a:xfrm>
            <a:off x="868680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9" name="Oval 18"/>
          <p:cNvSpPr/>
          <p:nvPr/>
        </p:nvSpPr>
        <p:spPr>
          <a:xfrm>
            <a:off x="6869230" y="2413247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0" name="Straight Arrow Connector 19"/>
          <p:cNvCxnSpPr>
            <a:stCxn id="16" idx="0"/>
            <a:endCxn id="17" idx="4"/>
          </p:cNvCxnSpPr>
          <p:nvPr/>
        </p:nvCxnSpPr>
        <p:spPr>
          <a:xfrm flipV="1">
            <a:off x="7969869" y="1943471"/>
            <a:ext cx="0" cy="4697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5"/>
            <a:endCxn id="18" idx="1"/>
          </p:cNvCxnSpPr>
          <p:nvPr/>
        </p:nvCxnSpPr>
        <p:spPr>
          <a:xfrm>
            <a:off x="8104574" y="1887675"/>
            <a:ext cx="638023" cy="58136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6" idx="6"/>
            <a:endCxn id="18" idx="2"/>
          </p:cNvCxnSpPr>
          <p:nvPr/>
        </p:nvCxnSpPr>
        <p:spPr>
          <a:xfrm>
            <a:off x="8160370" y="2603747"/>
            <a:ext cx="52643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2"/>
            <a:endCxn id="19" idx="6"/>
          </p:cNvCxnSpPr>
          <p:nvPr/>
        </p:nvCxnSpPr>
        <p:spPr>
          <a:xfrm flipH="1">
            <a:off x="7250231" y="2603747"/>
            <a:ext cx="529139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7779369" y="33528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5" name="Straight Arrow Connector 24"/>
          <p:cNvCxnSpPr>
            <a:stCxn id="19" idx="5"/>
            <a:endCxn id="24" idx="1"/>
          </p:cNvCxnSpPr>
          <p:nvPr/>
        </p:nvCxnSpPr>
        <p:spPr>
          <a:xfrm>
            <a:off x="7194435" y="2738452"/>
            <a:ext cx="640731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8" idx="3"/>
            <a:endCxn id="24" idx="7"/>
          </p:cNvCxnSpPr>
          <p:nvPr/>
        </p:nvCxnSpPr>
        <p:spPr>
          <a:xfrm flipH="1">
            <a:off x="8104574" y="2738452"/>
            <a:ext cx="638023" cy="67014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8" name="Table 77"/>
          <p:cNvGraphicFramePr>
            <a:graphicFrameLocks noGrp="1"/>
          </p:cNvGraphicFramePr>
          <p:nvPr/>
        </p:nvGraphicFramePr>
        <p:xfrm>
          <a:off x="1752601" y="4572000"/>
          <a:ext cx="4137725" cy="533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dirty="0"/>
                        <a:t>Feature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ym typeface="Wingdings" panose="05000000000000000000" pitchFamily="2" charset="2"/>
                        </a:rPr>
                        <a:t>AB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A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C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B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C</a:t>
                      </a:r>
                      <a:r>
                        <a:rPr lang="en-US" sz="1100" dirty="0">
                          <a:sym typeface="Wingdings" panose="05000000000000000000" pitchFamily="2" charset="2"/>
                        </a:rPr>
                        <a:t>B</a:t>
                      </a:r>
                      <a:endParaRPr 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sz="1100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9" name="Table 78"/>
          <p:cNvGraphicFramePr>
            <a:graphicFrameLocks noGrp="1"/>
          </p:cNvGraphicFramePr>
          <p:nvPr/>
        </p:nvGraphicFramePr>
        <p:xfrm>
          <a:off x="6324601" y="4572000"/>
          <a:ext cx="4137725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82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7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4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92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194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099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130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0355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r>
                        <a:rPr lang="en-US" sz="1200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ym typeface="Wingdings" panose="05000000000000000000" pitchFamily="2" charset="2"/>
                        </a:rPr>
                        <a:t>AB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</a:t>
                      </a:r>
                      <a:r>
                        <a:rPr lang="en-US" sz="1200" dirty="0">
                          <a:sym typeface="Wingdings" panose="05000000000000000000" pitchFamily="2" charset="2"/>
                        </a:rPr>
                        <a:t>B</a:t>
                      </a:r>
                      <a:endParaRPr 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20">
                <a:tc>
                  <a:txBody>
                    <a:bodyPr/>
                    <a:lstStyle/>
                    <a:p>
                      <a:r>
                        <a:rPr lang="en-US" sz="1200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TextBox 27"/>
          <p:cNvSpPr txBox="1"/>
          <p:nvPr/>
        </p:nvSpPr>
        <p:spPr>
          <a:xfrm>
            <a:off x="3510710" y="5410201"/>
            <a:ext cx="5170583" cy="46166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dirty="0"/>
              <a:t>Comparing Graphs </a:t>
            </a:r>
            <a:r>
              <a:rPr lang="en-US" sz="2400" dirty="0">
                <a:sym typeface="Symbol"/>
              </a:rPr>
              <a:t> Comparing Vectors</a:t>
            </a:r>
            <a:endParaRPr lang="en-US" sz="2400" dirty="0"/>
          </a:p>
        </p:txBody>
      </p:sp>
      <p:sp>
        <p:nvSpPr>
          <p:cNvPr id="3" name="TextBox 2"/>
          <p:cNvSpPr txBox="1"/>
          <p:nvPr/>
        </p:nvSpPr>
        <p:spPr>
          <a:xfrm>
            <a:off x="2514600" y="6248400"/>
            <a:ext cx="705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[Nguyen et al. – Fundamental Approaches to Software Engineering 2009]</a:t>
            </a:r>
          </a:p>
        </p:txBody>
      </p:sp>
      <p:pic>
        <p:nvPicPr>
          <p:cNvPr id="30" name="Picture 4" descr="Image result for idea icon free">
            <a:extLst>
              <a:ext uri="{FF2B5EF4-FFF2-40B4-BE49-F238E27FC236}">
                <a16:creationId xmlns:a16="http://schemas.microsoft.com/office/drawing/2014/main" id="{CDAF74A2-E0BA-47CC-A899-53D74F2A7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077" y="5260033"/>
            <a:ext cx="7399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903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6" name="Oval 5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7" name="Oval 6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8" name="Oval 7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9" name="Straight Arrow Connector 8"/>
          <p:cNvCxnSpPr>
            <a:stCxn id="5" idx="3"/>
            <a:endCxn id="6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6" idx="5"/>
            <a:endCxn id="7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5" idx="4"/>
            <a:endCxn id="7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5"/>
            <a:endCxn id="8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14" name="Straight Arrow Connector 13"/>
          <p:cNvCxnSpPr>
            <a:stCxn id="8" idx="4"/>
            <a:endCxn id="13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4"/>
            <a:endCxn id="13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905000" y="4648200"/>
          <a:ext cx="2049082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577220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29</a:t>
            </a:fld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905001" y="4648200"/>
          <a:ext cx="566223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83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AB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B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1" name="Straight Arrow Connector 20"/>
          <p:cNvCxnSpPr>
            <a:stCxn id="17" idx="3"/>
            <a:endCxn id="18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5"/>
            <a:endCxn id="19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4"/>
            <a:endCxn id="19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5"/>
            <a:endCxn id="20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6" name="Straight Arrow Connector 25"/>
          <p:cNvCxnSpPr>
            <a:stCxn id="20" idx="4"/>
            <a:endCxn id="25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5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ket 27"/>
          <p:cNvSpPr/>
          <p:nvPr/>
        </p:nvSpPr>
        <p:spPr>
          <a:xfrm rot="5400000">
            <a:off x="5726726" y="3666278"/>
            <a:ext cx="73152" cy="3560996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5113908" y="5504067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2-path</a:t>
            </a:r>
          </a:p>
        </p:txBody>
      </p:sp>
    </p:spTree>
    <p:extLst>
      <p:ext uri="{BB962C8B-B14F-4D97-AF65-F5344CB8AC3E}">
        <p14:creationId xmlns:p14="http://schemas.microsoft.com/office/powerpoint/2010/main" val="3458598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>
                <a:ea typeface="SimSun" panose="02010600030101010101" pitchFamily="2" charset="-122"/>
              </a:rPr>
              <a:t>Repetitiveness of Software</a:t>
            </a:r>
            <a:endParaRPr lang="en-US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3</a:t>
            </a:fld>
            <a:endParaRPr lang="en-US"/>
          </a:p>
        </p:txBody>
      </p:sp>
      <p:sp>
        <p:nvSpPr>
          <p:cNvPr id="9" name="Cloud Callout 6">
            <a:extLst>
              <a:ext uri="{FF2B5EF4-FFF2-40B4-BE49-F238E27FC236}">
                <a16:creationId xmlns:a16="http://schemas.microsoft.com/office/drawing/2014/main" id="{697A2222-B700-F94F-9101-0635328EA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-82716"/>
              <a:gd name="adj2" fmla="val 130189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0" name="Cloud Callout 7">
            <a:extLst>
              <a:ext uri="{FF2B5EF4-FFF2-40B4-BE49-F238E27FC236}">
                <a16:creationId xmlns:a16="http://schemas.microsoft.com/office/drawing/2014/main" id="{45D3D7DA-4079-DD48-AEC3-A8082675ED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-114776"/>
              <a:gd name="adj2" fmla="val 20551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sp>
        <p:nvSpPr>
          <p:cNvPr id="11" name="Cloud Callout 8">
            <a:extLst>
              <a:ext uri="{FF2B5EF4-FFF2-40B4-BE49-F238E27FC236}">
                <a16:creationId xmlns:a16="http://schemas.microsoft.com/office/drawing/2014/main" id="{3A27C6A8-A05D-FB41-BAE7-762D854F1F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8913" y="2949562"/>
            <a:ext cx="2127522" cy="724072"/>
          </a:xfrm>
          <a:prstGeom prst="cloudCallout">
            <a:avLst>
              <a:gd name="adj1" fmla="val 85901"/>
              <a:gd name="adj2" fmla="val 130486"/>
            </a:avLst>
          </a:prstGeom>
          <a:gradFill rotWithShape="1">
            <a:gsLst>
              <a:gs pos="0">
                <a:srgbClr val="992F2B"/>
              </a:gs>
              <a:gs pos="79999">
                <a:srgbClr val="C93D39"/>
              </a:gs>
              <a:gs pos="100000">
                <a:srgbClr val="CD3A36"/>
              </a:gs>
            </a:gsLst>
            <a:lin ang="5400000" scaled="1"/>
          </a:gradFill>
          <a:ln w="9525" cmpd="sng">
            <a:solidFill>
              <a:schemeClr val="accent2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Parsing Java source file</a:t>
            </a:r>
          </a:p>
        </p:txBody>
      </p:sp>
      <p:sp>
        <p:nvSpPr>
          <p:cNvPr id="12" name="Cloud Callout 9">
            <a:extLst>
              <a:ext uri="{FF2B5EF4-FFF2-40B4-BE49-F238E27FC236}">
                <a16:creationId xmlns:a16="http://schemas.microsoft.com/office/drawing/2014/main" id="{93B16677-6469-6B49-B1F7-F5789FD8D6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9970" y="4070798"/>
            <a:ext cx="1489265" cy="677812"/>
          </a:xfrm>
          <a:prstGeom prst="cloudCallout">
            <a:avLst>
              <a:gd name="adj1" fmla="val 120389"/>
              <a:gd name="adj2" fmla="val 24520"/>
            </a:avLst>
          </a:prstGeom>
          <a:gradFill rotWithShape="1">
            <a:gsLst>
              <a:gs pos="0">
                <a:srgbClr val="2D5D97"/>
              </a:gs>
              <a:gs pos="79999">
                <a:srgbClr val="3C7AC5"/>
              </a:gs>
              <a:gs pos="100000">
                <a:srgbClr val="397BC9"/>
              </a:gs>
            </a:gsLst>
            <a:lin ang="5400000" scaled="1"/>
          </a:gradFill>
          <a:ln w="9525" cmpd="sng">
            <a:solidFill>
              <a:schemeClr val="accent1"/>
            </a:solidFill>
            <a:round/>
            <a:headEnd/>
            <a:tailEnd/>
          </a:ln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JDT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java.util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DB40985-2368-4A4D-B934-95B91F5DDB43}"/>
              </a:ext>
            </a:extLst>
          </p:cNvPr>
          <p:cNvGrpSpPr/>
          <p:nvPr/>
        </p:nvGrpSpPr>
        <p:grpSpPr>
          <a:xfrm>
            <a:off x="2290273" y="3052173"/>
            <a:ext cx="1436077" cy="2916077"/>
            <a:chOff x="5568676" y="2761198"/>
            <a:chExt cx="1436077" cy="2916077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806F95F-B749-6246-ADE5-5BB2E475D1F5}"/>
                </a:ext>
              </a:extLst>
            </p:cNvPr>
            <p:cNvGrpSpPr/>
            <p:nvPr/>
          </p:nvGrpSpPr>
          <p:grpSpPr>
            <a:xfrm>
              <a:off x="5568676" y="2761198"/>
              <a:ext cx="1436077" cy="2265739"/>
              <a:chOff x="5568676" y="2761198"/>
              <a:chExt cx="1436077" cy="2265739"/>
            </a:xfrm>
          </p:grpSpPr>
          <p:pic>
            <p:nvPicPr>
              <p:cNvPr id="7" name="Picture 3">
                <a:extLst>
                  <a:ext uri="{FF2B5EF4-FFF2-40B4-BE49-F238E27FC236}">
                    <a16:creationId xmlns:a16="http://schemas.microsoft.com/office/drawing/2014/main" id="{4F9BE2FB-9F69-AF49-85A1-ADAAFD216D6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>
              <a:xfrm>
                <a:off x="5600093" y="4058956"/>
                <a:ext cx="991814" cy="967981"/>
              </a:xfrm>
              <a:prstGeom prst="rect">
                <a:avLst/>
              </a:prstGeom>
              <a:noFill/>
              <a:ln/>
            </p:spPr>
          </p:pic>
          <p:grpSp>
            <p:nvGrpSpPr>
              <p:cNvPr id="20" name="Group 17">
                <a:extLst>
                  <a:ext uri="{FF2B5EF4-FFF2-40B4-BE49-F238E27FC236}">
                    <a16:creationId xmlns:a16="http://schemas.microsoft.com/office/drawing/2014/main" id="{71E53AD0-0743-384A-BDBF-EE963D2D2F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5568676" y="2761198"/>
                <a:ext cx="1436077" cy="724072"/>
                <a:chOff x="0" y="0"/>
                <a:chExt cx="2057400" cy="1295400"/>
              </a:xfrm>
            </p:grpSpPr>
            <p:sp>
              <p:nvSpPr>
                <p:cNvPr id="21" name="Rounded Rectangular Callout 32">
                  <a:extLst>
                    <a:ext uri="{FF2B5EF4-FFF2-40B4-BE49-F238E27FC236}">
                      <a16:creationId xmlns:a16="http://schemas.microsoft.com/office/drawing/2014/main" id="{CF8876B5-D481-E94B-9B35-BBA6E31E2A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2057400" cy="1295400"/>
                </a:xfrm>
                <a:prstGeom prst="wedgeRoundRectCallout">
                  <a:avLst>
                    <a:gd name="adj1" fmla="val -8536"/>
                    <a:gd name="adj2" fmla="val 107031"/>
                    <a:gd name="adj3" fmla="val 16667"/>
                  </a:avLst>
                </a:prstGeom>
                <a:noFill/>
                <a:ln w="25400" cmpd="sng">
                  <a:solidFill>
                    <a:srgbClr val="395E8A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>
                  <a:lvl1pPr>
                    <a:spcBef>
                      <a:spcPct val="20000"/>
                    </a:spcBef>
                    <a:buChar char="•"/>
                    <a:defRPr sz="32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Char char="–"/>
                    <a:defRPr sz="28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Char char="•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Char char="–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har char="»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endParaRPr lang="en-US" sz="1400">
                    <a:solidFill>
                      <a:srgbClr val="FFFFFF"/>
                    </a:solidFill>
                    <a:latin typeface="Calibri" panose="020F0502020204030204" pitchFamily="34" charset="0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2" name="Straight Connector 33">
                  <a:extLst>
                    <a:ext uri="{FF2B5EF4-FFF2-40B4-BE49-F238E27FC236}">
                      <a16:creationId xmlns:a16="http://schemas.microsoft.com/office/drawing/2014/main" id="{C3F08051-802A-2840-A2CE-F375362498C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2286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C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3" name="Straight Connector 34">
                  <a:extLst>
                    <a:ext uri="{FF2B5EF4-FFF2-40B4-BE49-F238E27FC236}">
                      <a16:creationId xmlns:a16="http://schemas.microsoft.com/office/drawing/2014/main" id="{89A392D3-27CB-484E-914D-6376CC6D0A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4572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FFC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4" name="Straight Connector 35">
                  <a:extLst>
                    <a:ext uri="{FF2B5EF4-FFF2-40B4-BE49-F238E27FC236}">
                      <a16:creationId xmlns:a16="http://schemas.microsoft.com/office/drawing/2014/main" id="{1CD4C89C-D895-7441-82A8-13C974D2D22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685800"/>
                  <a:ext cx="1066801" cy="1"/>
                </a:xfrm>
                <a:prstGeom prst="line">
                  <a:avLst/>
                </a:prstGeom>
                <a:noFill/>
                <a:ln w="38100" cmpd="sng">
                  <a:solidFill>
                    <a:srgbClr val="92D05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5" name="Straight Connector 36">
                  <a:extLst>
                    <a:ext uri="{FF2B5EF4-FFF2-40B4-BE49-F238E27FC236}">
                      <a16:creationId xmlns:a16="http://schemas.microsoft.com/office/drawing/2014/main" id="{87E88604-5684-AD46-ADFA-9AFB10989F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457200" y="914400"/>
                  <a:ext cx="1295401" cy="1"/>
                </a:xfrm>
                <a:prstGeom prst="line">
                  <a:avLst/>
                </a:prstGeom>
                <a:noFill/>
                <a:ln w="38100" cmpd="sng">
                  <a:solidFill>
                    <a:srgbClr val="00B0F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  <p:sp>
              <p:nvSpPr>
                <p:cNvPr id="26" name="Straight Connector 37">
                  <a:extLst>
                    <a:ext uri="{FF2B5EF4-FFF2-40B4-BE49-F238E27FC236}">
                      <a16:creationId xmlns:a16="http://schemas.microsoft.com/office/drawing/2014/main" id="{EE66DDCD-B962-004B-8F1D-C07F65E8C6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228600" y="1143000"/>
                  <a:ext cx="1524000" cy="1"/>
                </a:xfrm>
                <a:prstGeom prst="line">
                  <a:avLst/>
                </a:prstGeom>
                <a:noFill/>
                <a:ln w="38100" cmpd="sng">
                  <a:solidFill>
                    <a:srgbClr val="7030A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 sz="1400"/>
                </a:p>
              </p:txBody>
            </p:sp>
          </p:grpSp>
        </p:grpSp>
        <p:sp>
          <p:nvSpPr>
            <p:cNvPr id="27" name="TextBox 38">
              <a:extLst>
                <a:ext uri="{FF2B5EF4-FFF2-40B4-BE49-F238E27FC236}">
                  <a16:creationId xmlns:a16="http://schemas.microsoft.com/office/drawing/2014/main" id="{54F395B0-D43A-2249-9789-1109643F94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38222" y="5369498"/>
              <a:ext cx="80336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Smith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F43A995-B675-B94A-90F2-3D45C9DA38C5}"/>
              </a:ext>
            </a:extLst>
          </p:cNvPr>
          <p:cNvGrpSpPr/>
          <p:nvPr/>
        </p:nvGrpSpPr>
        <p:grpSpPr>
          <a:xfrm>
            <a:off x="8728823" y="3052173"/>
            <a:ext cx="1573479" cy="2923973"/>
            <a:chOff x="9917723" y="2753302"/>
            <a:chExt cx="1573479" cy="2923973"/>
          </a:xfrm>
        </p:grpSpPr>
        <p:pic>
          <p:nvPicPr>
            <p:cNvPr id="8" name="Picture 3">
              <a:extLst>
                <a:ext uri="{FF2B5EF4-FFF2-40B4-BE49-F238E27FC236}">
                  <a16:creationId xmlns:a16="http://schemas.microsoft.com/office/drawing/2014/main" id="{A4C68059-85CA-C94E-BFE4-EAFBF902C0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35601" y="4058956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0">
              <a:extLst>
                <a:ext uri="{FF2B5EF4-FFF2-40B4-BE49-F238E27FC236}">
                  <a16:creationId xmlns:a16="http://schemas.microsoft.com/office/drawing/2014/main" id="{F487CBEA-3D1A-884B-B15A-F212B61BEE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917723" y="2753302"/>
              <a:ext cx="1436077" cy="724072"/>
              <a:chOff x="0" y="1"/>
              <a:chExt cx="2057400" cy="1295400"/>
            </a:xfrm>
          </p:grpSpPr>
          <p:sp>
            <p:nvSpPr>
              <p:cNvPr id="14" name="Rounded Rectangular Callout 11">
                <a:extLst>
                  <a:ext uri="{FF2B5EF4-FFF2-40B4-BE49-F238E27FC236}">
                    <a16:creationId xmlns:a16="http://schemas.microsoft.com/office/drawing/2014/main" id="{0E5649F7-C53D-E14A-8444-E31E8995F6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1"/>
                <a:ext cx="2057400" cy="1295400"/>
              </a:xfrm>
              <a:prstGeom prst="wedgeRoundRectCallout">
                <a:avLst>
                  <a:gd name="adj1" fmla="val 12634"/>
                  <a:gd name="adj2" fmla="val 110086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5" name="Straight Connector 20">
                <a:extLst>
                  <a:ext uri="{FF2B5EF4-FFF2-40B4-BE49-F238E27FC236}">
                    <a16:creationId xmlns:a16="http://schemas.microsoft.com/office/drawing/2014/main" id="{600A030F-41E5-6B4F-94AC-DAC68BC35C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2286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C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6" name="Straight Connector 21">
                <a:extLst>
                  <a:ext uri="{FF2B5EF4-FFF2-40B4-BE49-F238E27FC236}">
                    <a16:creationId xmlns:a16="http://schemas.microsoft.com/office/drawing/2014/main" id="{276BE6C8-7618-C841-86A9-CFC47EC088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4572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FFC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7" name="Straight Connector 22">
                <a:extLst>
                  <a:ext uri="{FF2B5EF4-FFF2-40B4-BE49-F238E27FC236}">
                    <a16:creationId xmlns:a16="http://schemas.microsoft.com/office/drawing/2014/main" id="{01C6FE18-8D0E-174E-85FC-543161A346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685800"/>
                <a:ext cx="1066800" cy="1"/>
              </a:xfrm>
              <a:prstGeom prst="line">
                <a:avLst/>
              </a:prstGeom>
              <a:noFill/>
              <a:ln w="38100" cmpd="sng">
                <a:solidFill>
                  <a:srgbClr val="92D05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8" name="Straight Connector 23">
                <a:extLst>
                  <a:ext uri="{FF2B5EF4-FFF2-40B4-BE49-F238E27FC236}">
                    <a16:creationId xmlns:a16="http://schemas.microsoft.com/office/drawing/2014/main" id="{FEB573CB-D676-2243-A099-8E1362B33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57200" y="914400"/>
                <a:ext cx="1295400" cy="1"/>
              </a:xfrm>
              <a:prstGeom prst="line">
                <a:avLst/>
              </a:prstGeom>
              <a:noFill/>
              <a:ln w="38100" cmpd="sng">
                <a:solidFill>
                  <a:srgbClr val="00B0F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  <p:sp>
            <p:nvSpPr>
              <p:cNvPr id="19" name="Straight Connector 24">
                <a:extLst>
                  <a:ext uri="{FF2B5EF4-FFF2-40B4-BE49-F238E27FC236}">
                    <a16:creationId xmlns:a16="http://schemas.microsoft.com/office/drawing/2014/main" id="{BD6749C2-7A50-D443-8300-D838A436946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8600" y="1143000"/>
                <a:ext cx="1524000" cy="1"/>
              </a:xfrm>
              <a:prstGeom prst="line">
                <a:avLst/>
              </a:prstGeom>
              <a:noFill/>
              <a:ln w="38100" cmpd="sng">
                <a:solidFill>
                  <a:srgbClr val="7030A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 sz="1400"/>
              </a:p>
            </p:txBody>
          </p:sp>
        </p:grpSp>
        <p:sp>
          <p:nvSpPr>
            <p:cNvPr id="28" name="TextBox 39">
              <a:extLst>
                <a:ext uri="{FF2B5EF4-FFF2-40B4-BE49-F238E27FC236}">
                  <a16:creationId xmlns:a16="http://schemas.microsoft.com/office/drawing/2014/main" id="{06930D59-E0A2-7C4A-B403-13B9956E97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71765" y="5369498"/>
              <a:ext cx="101943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1400" dirty="0">
                  <a:solidFill>
                    <a:srgbClr val="000000"/>
                  </a:solidFill>
                  <a:latin typeface="Calibri" panose="020F0502020204030204" pitchFamily="34" charset="0"/>
                  <a:sym typeface="Calibri" panose="020F0502020204030204" pitchFamily="34" charset="0"/>
                </a:rPr>
                <a:t>Nguyen</a:t>
              </a:r>
            </a:p>
          </p:txBody>
        </p:sp>
      </p:grpSp>
      <p:sp>
        <p:nvSpPr>
          <p:cNvPr id="29" name="Cloud Callout 9">
            <a:extLst>
              <a:ext uri="{FF2B5EF4-FFF2-40B4-BE49-F238E27FC236}">
                <a16:creationId xmlns:a16="http://schemas.microsoft.com/office/drawing/2014/main" id="{E6EF4754-1735-ED42-8446-DF29CD005A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109220"/>
              <a:gd name="adj2" fmla="val -89747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0" name="Cloud Callout 9">
            <a:extLst>
              <a:ext uri="{FF2B5EF4-FFF2-40B4-BE49-F238E27FC236}">
                <a16:creationId xmlns:a16="http://schemas.microsoft.com/office/drawing/2014/main" id="{DC9F5FF5-30A7-6547-96CC-D3A4832B4A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994" y="5244353"/>
            <a:ext cx="1595641" cy="677812"/>
          </a:xfrm>
          <a:prstGeom prst="cloudCallout">
            <a:avLst>
              <a:gd name="adj1" fmla="val -110923"/>
              <a:gd name="adj2" fmla="val -94868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rPr>
              <a:t>Tree traversal</a:t>
            </a:r>
          </a:p>
        </p:txBody>
      </p:sp>
      <p:sp>
        <p:nvSpPr>
          <p:cNvPr id="34" name="Straight Connector 27">
            <a:extLst>
              <a:ext uri="{FF2B5EF4-FFF2-40B4-BE49-F238E27FC236}">
                <a16:creationId xmlns:a16="http://schemas.microsoft.com/office/drawing/2014/main" id="{4BF31B81-C594-FE40-98BD-072038DD4983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1561" y="3322010"/>
            <a:ext cx="1062037" cy="26488"/>
          </a:xfrm>
          <a:prstGeom prst="line">
            <a:avLst/>
          </a:prstGeom>
          <a:noFill/>
          <a:ln w="1143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5" name="Straight Connector 28">
            <a:extLst>
              <a:ext uri="{FF2B5EF4-FFF2-40B4-BE49-F238E27FC236}">
                <a16:creationId xmlns:a16="http://schemas.microsoft.com/office/drawing/2014/main" id="{7C5D8531-13E8-A74B-8F3E-51D04E530AFA}"/>
              </a:ext>
            </a:extLst>
          </p:cNvPr>
          <p:cNvSpPr>
            <a:spLocks noChangeShapeType="1"/>
          </p:cNvSpPr>
          <p:nvPr/>
        </p:nvSpPr>
        <p:spPr bwMode="auto">
          <a:xfrm>
            <a:off x="8884223" y="3345824"/>
            <a:ext cx="1097280" cy="0"/>
          </a:xfrm>
          <a:prstGeom prst="line">
            <a:avLst/>
          </a:prstGeom>
          <a:noFill/>
          <a:ln w="114300" cmpd="sng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800A88EA-6CB8-D042-92E0-31AB09469987}"/>
              </a:ext>
            </a:extLst>
          </p:cNvPr>
          <p:cNvSpPr/>
          <p:nvPr/>
        </p:nvSpPr>
        <p:spPr>
          <a:xfrm>
            <a:off x="5298518" y="2054661"/>
            <a:ext cx="19446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a typeface="SimSun" panose="02010600030101010101" pitchFamily="2" charset="-122"/>
              </a:rPr>
              <a:t>Repetitive</a:t>
            </a:r>
            <a:r>
              <a:rPr lang="en-US" dirty="0">
                <a:ea typeface="SimSun" panose="02010600030101010101" pitchFamily="2" charset="-122"/>
              </a:rPr>
              <a:t> </a:t>
            </a:r>
            <a:r>
              <a:rPr lang="en-US" altLang="zh-CN" b="1" dirty="0">
                <a:ea typeface="SimSun" panose="02010600030101010101" pitchFamily="2" charset="-122"/>
              </a:rPr>
              <a:t>Change</a:t>
            </a:r>
            <a:endParaRPr lang="en-US" b="1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DA37870E-6A3E-EC45-BAE4-A2FC83BA61DB}"/>
              </a:ext>
            </a:extLst>
          </p:cNvPr>
          <p:cNvCxnSpPr>
            <a:cxnSpLocks/>
            <a:stCxn id="36" idx="1"/>
          </p:cNvCxnSpPr>
          <p:nvPr/>
        </p:nvCxnSpPr>
        <p:spPr>
          <a:xfrm flipH="1">
            <a:off x="3513598" y="2239327"/>
            <a:ext cx="1784920" cy="110649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5DE2AF2-8BF4-6C40-B623-B320C082AE76}"/>
              </a:ext>
            </a:extLst>
          </p:cNvPr>
          <p:cNvCxnSpPr>
            <a:cxnSpLocks/>
            <a:stCxn id="36" idx="3"/>
          </p:cNvCxnSpPr>
          <p:nvPr/>
        </p:nvCxnSpPr>
        <p:spPr>
          <a:xfrm>
            <a:off x="7243136" y="2239327"/>
            <a:ext cx="1641087" cy="108268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17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prLst="gradientSize: 0.1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prLst="gradientSize: 0.1">
                                      <p:cBhvr>
                                        <p:cTn id="1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Comparing 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30</a:t>
            </a:fld>
            <a:endParaRPr lang="en-US" dirty="0"/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1905000" y="4648200"/>
          <a:ext cx="8581520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9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33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38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59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353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17868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083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3785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13016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283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ym typeface="Wingdings" panose="05000000000000000000" pitchFamily="2" charset="2"/>
                        </a:rPr>
                        <a:t>AB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</a:t>
                      </a:r>
                      <a:r>
                        <a:rPr lang="en-US" dirty="0">
                          <a:sym typeface="Wingdings" panose="05000000000000000000" pitchFamily="2" charset="2"/>
                        </a:rPr>
                        <a:t>B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ABA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AAB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BAB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7" name="Oval 16"/>
          <p:cNvSpPr/>
          <p:nvPr/>
        </p:nvSpPr>
        <p:spPr>
          <a:xfrm>
            <a:off x="4114800" y="14478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18" name="Oval 17"/>
          <p:cNvSpPr/>
          <p:nvPr/>
        </p:nvSpPr>
        <p:spPr>
          <a:xfrm>
            <a:off x="3505200" y="2057400"/>
            <a:ext cx="381000" cy="381000"/>
          </a:xfrm>
          <a:prstGeom prst="ellipse">
            <a:avLst/>
          </a:prstGeom>
          <a:noFill/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sp>
        <p:nvSpPr>
          <p:cNvPr id="19" name="Oval 18"/>
          <p:cNvSpPr/>
          <p:nvPr/>
        </p:nvSpPr>
        <p:spPr>
          <a:xfrm>
            <a:off x="4114800" y="26670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0" name="Oval 19"/>
          <p:cNvSpPr/>
          <p:nvPr/>
        </p:nvSpPr>
        <p:spPr>
          <a:xfrm>
            <a:off x="4724400" y="20574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</a:t>
            </a:r>
          </a:p>
        </p:txBody>
      </p:sp>
      <p:cxnSp>
        <p:nvCxnSpPr>
          <p:cNvPr id="21" name="Straight Arrow Connector 20"/>
          <p:cNvCxnSpPr>
            <a:stCxn id="17" idx="3"/>
            <a:endCxn id="18" idx="7"/>
          </p:cNvCxnSpPr>
          <p:nvPr/>
        </p:nvCxnSpPr>
        <p:spPr>
          <a:xfrm flipH="1">
            <a:off x="38304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5"/>
            <a:endCxn id="19" idx="1"/>
          </p:cNvCxnSpPr>
          <p:nvPr/>
        </p:nvCxnSpPr>
        <p:spPr>
          <a:xfrm>
            <a:off x="3830404" y="23826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7" idx="4"/>
            <a:endCxn id="19" idx="0"/>
          </p:cNvCxnSpPr>
          <p:nvPr/>
        </p:nvCxnSpPr>
        <p:spPr>
          <a:xfrm>
            <a:off x="4305300" y="1828800"/>
            <a:ext cx="0" cy="838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7" idx="5"/>
            <a:endCxn id="20" idx="1"/>
          </p:cNvCxnSpPr>
          <p:nvPr/>
        </p:nvCxnSpPr>
        <p:spPr>
          <a:xfrm>
            <a:off x="4440004" y="1773004"/>
            <a:ext cx="340192" cy="3401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/>
          <p:cNvSpPr/>
          <p:nvPr/>
        </p:nvSpPr>
        <p:spPr>
          <a:xfrm>
            <a:off x="4114800" y="3505200"/>
            <a:ext cx="381000" cy="381000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B</a:t>
            </a:r>
          </a:p>
        </p:txBody>
      </p:sp>
      <p:cxnSp>
        <p:nvCxnSpPr>
          <p:cNvPr id="26" name="Straight Arrow Connector 25"/>
          <p:cNvCxnSpPr>
            <a:stCxn id="20" idx="4"/>
            <a:endCxn id="25" idx="7"/>
          </p:cNvCxnSpPr>
          <p:nvPr/>
        </p:nvCxnSpPr>
        <p:spPr>
          <a:xfrm flipH="1">
            <a:off x="4440004" y="2438400"/>
            <a:ext cx="474896" cy="112259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9" idx="4"/>
            <a:endCxn id="25" idx="0"/>
          </p:cNvCxnSpPr>
          <p:nvPr/>
        </p:nvCxnSpPr>
        <p:spPr>
          <a:xfrm>
            <a:off x="4305300" y="3048000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Bracket 27"/>
          <p:cNvSpPr/>
          <p:nvPr/>
        </p:nvSpPr>
        <p:spPr>
          <a:xfrm rot="5400000">
            <a:off x="8981658" y="3998976"/>
            <a:ext cx="73152" cy="2895600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610600" y="5504067"/>
            <a:ext cx="801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3-path</a:t>
            </a:r>
          </a:p>
        </p:txBody>
      </p:sp>
    </p:spTree>
    <p:extLst>
      <p:ext uri="{BB962C8B-B14F-4D97-AF65-F5344CB8AC3E}">
        <p14:creationId xmlns:p14="http://schemas.microsoft.com/office/powerpoint/2010/main" val="2814785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64C44-CACF-468E-870C-28F8E54EA5D5}"/>
              </a:ext>
            </a:extLst>
          </p:cNvPr>
          <p:cNvSpPr/>
          <p:nvPr/>
        </p:nvSpPr>
        <p:spPr>
          <a:xfrm>
            <a:off x="1478408" y="2951947"/>
            <a:ext cx="9235183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/>
            <a:r>
              <a:rPr lang="en-US" sz="2800" dirty="0"/>
              <a:t>Larger frequent subgraphs contain smaller frequent subgraphs</a:t>
            </a:r>
          </a:p>
        </p:txBody>
      </p:sp>
      <p:pic>
        <p:nvPicPr>
          <p:cNvPr id="6" name="Picture 4" descr="Image result for idea icon free">
            <a:extLst>
              <a:ext uri="{FF2B5EF4-FFF2-40B4-BE49-F238E27FC236}">
                <a16:creationId xmlns:a16="http://schemas.microsoft.com/office/drawing/2014/main" id="{5293525F-5712-4457-8635-6747B98F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457" y="2832557"/>
            <a:ext cx="7399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395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594B50B-B490-4DC0-9B15-3ACCE4D4DFD2}" type="slidenum">
              <a:rPr lang="en-US" sz="1400">
                <a:latin typeface="Tahoma" pitchFamily="34" charset="0"/>
              </a:rPr>
              <a:pPr algn="r"/>
              <a:t>32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</p:txBody>
      </p:sp>
      <p:sp>
        <p:nvSpPr>
          <p:cNvPr id="680965" name="AutoShape 150"/>
          <p:cNvSpPr>
            <a:spLocks noChangeAspect="1" noChangeArrowheads="1" noTextEdit="1"/>
          </p:cNvSpPr>
          <p:nvPr/>
        </p:nvSpPr>
        <p:spPr bwMode="auto">
          <a:xfrm>
            <a:off x="1981200" y="2133600"/>
            <a:ext cx="84582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84" name="Oval 169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5" name="Rectangle 170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6" name="Oval 171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7" name="Oval 172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8" name="Rectangle 173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9" name="Oval 174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0" name="Oval 175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1" name="Rectangle 176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92" name="Oval 177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3" name="Line 178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4" name="Freeform 179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5" name="Freeform 180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6" name="Line 181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7" name="Freeform 182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8" name="Freeform 183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9" name="Line 184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0" name="Freeform 185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1" name="Freeform 186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2" name="Freeform 187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3" name="Line 188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4" name="Freeform 189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5" name="Freeform 190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6" name="Freeform 191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7" name="Freeform 192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8" name="Freeform 193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9" name="Freeform 194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0" name="Line 195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11" name="Freeform 196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2" name="Freeform 197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3" name="Oval 198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4" name="Rectangle 199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5" name="Oval 200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6" name="Oval 201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7" name="Rectangle 202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8" name="Oval 203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9" name="Oval 204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0" name="Rectangle 205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21" name="Oval 206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2" name="Line 207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3" name="Freeform 208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4" name="Freeform 209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5" name="Line 210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6" name="Freeform 211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7" name="Freeform 212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8" name="Line 213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9" name="Freeform 214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0" name="Freeform 215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1" name="Freeform 216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2" name="Line 217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3" name="Freeform 218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4" name="Freeform 219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5" name="Freeform 220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6" name="Line 221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7" name="Freeform 222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8" name="Freeform 223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9" name="Freeform 224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0" name="Line 225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41" name="Freeform 226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2" name="Freeform 227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3" name="Oval 228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4" name="Rectangle 229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5" name="Oval 230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6" name="Oval 231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7" name="Rectangle 232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8" name="Oval 233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9" name="Oval 234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0" name="Rectangle 235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51" name="Oval 236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2" name="Line 237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3" name="Freeform 238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4" name="Freeform 239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5" name="Line 240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6" name="Freeform 241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7" name="Freeform 242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8" name="Line 243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9" name="Freeform 244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0" name="Freeform 245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1" name="Oval 246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2" name="Rectangle 247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3" name="Oval 248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4" name="Oval 249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5" name="Rectangle 250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6" name="Oval 251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7" name="Oval 252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8" name="Rectangle 253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9" name="Oval 254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0" name="Line 255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1" name="Freeform 256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2" name="Freeform 257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3" name="Line 258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4" name="Freeform 259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5" name="Freeform 260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6" name="Line 261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7" name="Freeform 262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8" name="Freeform 263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9" name="Line 264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0" name="Freeform 265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1" name="Freeform 266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2" name="Freeform 267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3" name="Line 268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4" name="Freeform 269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5" name="Freeform 270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6" name="Line 271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7" name="Freeform 272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8" name="Freeform 273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0" name="Rectangle 275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1" name="Rectangle 276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2" name="Rectangle 277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3" name="Rectangle 278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4" name="Rectangle 279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5" name="Oval 283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6" name="Rectangle 284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7" name="Freeform 285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8" name="Oval 286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9" name="Rectangle 287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0" name="Oval 288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1" name="Oval 289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2" name="Rectangle 290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3" name="Oval 291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4" name="Line 292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5" name="Freeform 293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6" name="Freeform 294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7" name="Line 295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8" name="Freeform 296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9" name="Freeform 297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0" name="Line 298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11" name="Freeform 299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2" name="Freeform 300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3" name="Oval 301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4" name="Rectangle 302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5" name="Oval 303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6" name="Oval 304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7" name="Rectangle 305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8" name="Oval 306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9" name="Oval 307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0" name="Line 308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1" name="Freeform 309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2" name="Freeform 310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3" name="Line 311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4" name="Freeform 312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5" name="Freeform 313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6" name="Line 314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7" name="Freeform 315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8" name="Freeform 316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9" name="Rectangle 317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30" name="Line 321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1" name="Freeform 322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2" name="Freeform 323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3" name="Line 324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4" name="Freeform 325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5" name="Freeform 326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6" name="Line 327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7" name="Freeform 328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8" name="Freeform 329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6026506"/>
      </p:ext>
    </p:extLst>
  </p:cSld>
  <p:clrMapOvr>
    <a:masterClrMapping/>
  </p:clrMapOvr>
  <p:transition advTm="14256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594B50B-B490-4DC0-9B15-3ACCE4D4DFD2}" type="slidenum">
              <a:rPr lang="en-US" sz="1400">
                <a:latin typeface="Tahoma" pitchFamily="34" charset="0"/>
              </a:rPr>
              <a:pPr algn="r"/>
              <a:t>33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09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with pattern of size 1 </a:t>
            </a:r>
          </a:p>
        </p:txBody>
      </p:sp>
      <p:sp>
        <p:nvSpPr>
          <p:cNvPr id="680965" name="AutoShape 150"/>
          <p:cNvSpPr>
            <a:spLocks noChangeAspect="1" noChangeArrowheads="1" noTextEdit="1"/>
          </p:cNvSpPr>
          <p:nvPr/>
        </p:nvSpPr>
        <p:spPr bwMode="auto">
          <a:xfrm>
            <a:off x="1981200" y="2133600"/>
            <a:ext cx="84582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66" name="Oval 151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67" name="Rectangle 152"/>
          <p:cNvSpPr>
            <a:spLocks noChangeArrowheads="1"/>
          </p:cNvSpPr>
          <p:nvPr/>
        </p:nvSpPr>
        <p:spPr bwMode="auto">
          <a:xfrm>
            <a:off x="2389454" y="305593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68" name="Oval 153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69" name="Oval 154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0" name="Rectangle 155"/>
          <p:cNvSpPr>
            <a:spLocks noChangeArrowheads="1"/>
          </p:cNvSpPr>
          <p:nvPr/>
        </p:nvSpPr>
        <p:spPr bwMode="auto">
          <a:xfrm>
            <a:off x="2725250" y="3648075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71" name="Oval 156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2" name="Oval 157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3" name="Rectangle 158"/>
          <p:cNvSpPr>
            <a:spLocks noChangeArrowheads="1"/>
          </p:cNvSpPr>
          <p:nvPr/>
        </p:nvSpPr>
        <p:spPr bwMode="auto">
          <a:xfrm>
            <a:off x="2223631" y="4059238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74" name="Oval 159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5" name="Line 160"/>
          <p:cNvSpPr>
            <a:spLocks noChangeShapeType="1"/>
          </p:cNvSpPr>
          <p:nvPr/>
        </p:nvSpPr>
        <p:spPr bwMode="auto">
          <a:xfrm>
            <a:off x="2501901" y="3330576"/>
            <a:ext cx="117475" cy="1746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76" name="Freeform 161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7" name="Freeform 162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78" name="Line 163"/>
          <p:cNvSpPr>
            <a:spLocks noChangeShapeType="1"/>
          </p:cNvSpPr>
          <p:nvPr/>
        </p:nvSpPr>
        <p:spPr bwMode="auto">
          <a:xfrm flipV="1">
            <a:off x="2246313" y="3330576"/>
            <a:ext cx="69850" cy="5572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79" name="Freeform 164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0" name="Freeform 165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1" name="Line 166"/>
          <p:cNvSpPr>
            <a:spLocks noChangeShapeType="1"/>
          </p:cNvSpPr>
          <p:nvPr/>
        </p:nvSpPr>
        <p:spPr bwMode="auto">
          <a:xfrm flipV="1">
            <a:off x="2462214" y="3884613"/>
            <a:ext cx="130175" cy="1333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82" name="Freeform 167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3" name="Freeform 168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4" name="Oval 169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5" name="Rectangle 170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6" name="Oval 171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7" name="Oval 172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88" name="Rectangle 173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89" name="Oval 174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0" name="Oval 175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1" name="Rectangle 176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0992" name="Oval 177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3" name="Line 178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4" name="Freeform 179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5" name="Freeform 180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6" name="Line 181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0997" name="Freeform 182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8" name="Freeform 183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0999" name="Line 184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0" name="Freeform 185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1" name="Freeform 186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2" name="Freeform 187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3" name="Line 188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04" name="Freeform 189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5" name="Freeform 190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6" name="Freeform 191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7" name="Freeform 192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8" name="Freeform 193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09" name="Freeform 194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0" name="Line 195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11" name="Freeform 196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2" name="Freeform 197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3" name="Oval 198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4" name="Rectangle 199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5" name="Oval 200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6" name="Oval 201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7" name="Rectangle 202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18" name="Oval 203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19" name="Oval 204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0" name="Rectangle 205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21" name="Oval 206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2" name="Line 207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3" name="Freeform 208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4" name="Freeform 209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5" name="Line 210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6" name="Freeform 211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7" name="Freeform 212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28" name="Line 213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29" name="Freeform 214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0" name="Freeform 215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1" name="Freeform 216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2" name="Line 217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3" name="Freeform 218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4" name="Freeform 219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5" name="Freeform 220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6" name="Line 221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37" name="Freeform 222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8" name="Freeform 223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39" name="Freeform 224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0" name="Line 225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41" name="Freeform 226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2" name="Freeform 227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3" name="Oval 228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4" name="Rectangle 229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5" name="Oval 230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6" name="Oval 231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7" name="Rectangle 232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48" name="Oval 233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49" name="Oval 234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0" name="Rectangle 235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51" name="Oval 236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2" name="Line 237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3" name="Freeform 238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4" name="Freeform 239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5" name="Line 240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6" name="Freeform 241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7" name="Freeform 242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58" name="Line 243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59" name="Freeform 244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0" name="Freeform 245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1" name="Oval 246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2" name="Rectangle 247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3" name="Oval 248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4" name="Oval 249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5" name="Rectangle 250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6" name="Oval 251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7" name="Oval 252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68" name="Rectangle 253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69" name="Oval 254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0" name="Line 255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1" name="Freeform 256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2" name="Freeform 257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3" name="Line 258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4" name="Freeform 259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5" name="Freeform 260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6" name="Line 261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77" name="Freeform 262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8" name="Freeform 263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79" name="Line 264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0" name="Freeform 265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1" name="Freeform 266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2" name="Freeform 267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3" name="Line 268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4" name="Freeform 269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5" name="Freeform 270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6" name="Line 271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087" name="Freeform 272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8" name="Freeform 273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89" name="Rectangle 274"/>
          <p:cNvSpPr>
            <a:spLocks noChangeArrowheads="1"/>
          </p:cNvSpPr>
          <p:nvPr/>
        </p:nvSpPr>
        <p:spPr bwMode="auto">
          <a:xfrm>
            <a:off x="2172041" y="5057776"/>
            <a:ext cx="5993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Pattern </a:t>
            </a:r>
          </a:p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of size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0" name="Rectangle 275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1" name="Rectangle 276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2" name="Rectangle 277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3" name="Rectangle 278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4" name="Rectangle 279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5" name="Oval 283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6" name="Rectangle 284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097" name="Freeform 285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8" name="Oval 286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099" name="Rectangle 287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0" name="Oval 288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1" name="Oval 289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2" name="Rectangle 290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03" name="Oval 291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4" name="Line 292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5" name="Freeform 293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6" name="Freeform 294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7" name="Line 295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08" name="Freeform 296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09" name="Freeform 297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0" name="Line 298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11" name="Freeform 299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2" name="Freeform 300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3" name="Oval 301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4" name="Rectangle 302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5" name="Oval 303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6" name="Oval 304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7" name="Rectangle 305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18" name="Oval 306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19" name="Oval 307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0" name="Line 308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1" name="Freeform 309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2" name="Freeform 310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3" name="Line 311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4" name="Freeform 312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5" name="Freeform 313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6" name="Line 314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27" name="Freeform 315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8" name="Freeform 316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29" name="Rectangle 317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130" name="Line 321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1" name="Freeform 322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2" name="Freeform 323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3" name="Line 324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4" name="Freeform 325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5" name="Freeform 326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6" name="Line 327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137" name="Freeform 328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138" name="Freeform 329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chemeClr val="tx1"/>
          </a:solidFill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958241"/>
      </p:ext>
    </p:extLst>
  </p:cSld>
  <p:clrMapOvr>
    <a:masterClrMapping/>
  </p:clrMapOvr>
  <p:transition advTm="14256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879655E3-8699-4C37-95DE-B15A72F88117}" type="slidenum">
              <a:rPr lang="en-US" sz="1400">
                <a:latin typeface="Tahoma" pitchFamily="34" charset="0"/>
              </a:rPr>
              <a:pPr algn="r"/>
              <a:t>34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1987" name="AutoShape 895"/>
          <p:cNvSpPr>
            <a:spLocks noChangeAspect="1" noChangeArrowheads="1" noTextEdit="1"/>
          </p:cNvSpPr>
          <p:nvPr/>
        </p:nvSpPr>
        <p:spPr bwMode="auto">
          <a:xfrm>
            <a:off x="1981200" y="2057400"/>
            <a:ext cx="8458200" cy="372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1988" name="Oval 919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89" name="Oval 946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0" name="Oval 996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1" name="Oval 901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Extending occurrences of size 1 to candidates of size 2</a:t>
            </a:r>
          </a:p>
        </p:txBody>
      </p:sp>
      <p:sp>
        <p:nvSpPr>
          <p:cNvPr id="681995" name="Oval 896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6" name="Rectangle 897"/>
          <p:cNvSpPr>
            <a:spLocks noChangeArrowheads="1"/>
          </p:cNvSpPr>
          <p:nvPr/>
        </p:nvSpPr>
        <p:spPr bwMode="auto">
          <a:xfrm>
            <a:off x="2389454" y="305593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1997" name="Oval 898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8" name="Oval 899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1999" name="Rectangle 900"/>
          <p:cNvSpPr>
            <a:spLocks noChangeArrowheads="1"/>
          </p:cNvSpPr>
          <p:nvPr/>
        </p:nvSpPr>
        <p:spPr bwMode="auto">
          <a:xfrm>
            <a:off x="2725250" y="3648075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00" name="Oval 902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1" name="Rectangle 903"/>
          <p:cNvSpPr>
            <a:spLocks noChangeArrowheads="1"/>
          </p:cNvSpPr>
          <p:nvPr/>
        </p:nvSpPr>
        <p:spPr bwMode="auto">
          <a:xfrm>
            <a:off x="2223631" y="4059238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02" name="Oval 904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3" name="Line 905"/>
          <p:cNvSpPr>
            <a:spLocks noChangeShapeType="1"/>
          </p:cNvSpPr>
          <p:nvPr/>
        </p:nvSpPr>
        <p:spPr bwMode="auto">
          <a:xfrm>
            <a:off x="2501901" y="3330576"/>
            <a:ext cx="117475" cy="1746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04" name="Freeform 906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5" name="Freeform 907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6" name="Line 908"/>
          <p:cNvSpPr>
            <a:spLocks noChangeShapeType="1"/>
          </p:cNvSpPr>
          <p:nvPr/>
        </p:nvSpPr>
        <p:spPr bwMode="auto">
          <a:xfrm flipV="1">
            <a:off x="2246313" y="3330576"/>
            <a:ext cx="69850" cy="5572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07" name="Freeform 909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8" name="Freeform 910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09" name="Line 911"/>
          <p:cNvSpPr>
            <a:spLocks noChangeShapeType="1"/>
          </p:cNvSpPr>
          <p:nvPr/>
        </p:nvSpPr>
        <p:spPr bwMode="auto">
          <a:xfrm flipV="1">
            <a:off x="2462214" y="3884613"/>
            <a:ext cx="130175" cy="1333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10" name="Freeform 912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1" name="Freeform 913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2" name="Oval 914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3" name="Rectangle 915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14" name="Oval 916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5" name="Oval 917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6" name="Rectangle 918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17" name="Oval 920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18" name="Rectangle 921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19" name="Oval 922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0" name="Line 923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21" name="Freeform 924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2" name="Freeform 925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3" name="Line 926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24" name="Freeform 927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5" name="Freeform 928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6" name="Line 929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27" name="Freeform 930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8" name="Freeform 931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29" name="Freeform 932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0" name="Line 933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31" name="Freeform 934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2" name="Freeform 935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3" name="Freeform 936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4" name="Freeform 937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5" name="Freeform 938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6" name="Freeform 939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7" name="Line 940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38" name="Freeform 941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39" name="Freeform 942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0" name="Oval 943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1" name="Rectangle 944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42" name="Oval 945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3" name="Rectangle 947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44" name="Oval 948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5" name="Oval 949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6" name="Rectangle 950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47" name="Oval 951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48" name="Line 952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49" name="Freeform 953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0" name="Freeform 954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1" name="Line 955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52" name="Freeform 956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3" name="Freeform 957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4" name="Line 958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55" name="Freeform 959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6" name="Freeform 960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7" name="Freeform 961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58" name="Line 962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59" name="Freeform 963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0" name="Freeform 964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1" name="Freeform 965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2" name="Line 966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63" name="Freeform 967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4" name="Freeform 968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5" name="Freeform 969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6" name="Line 970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67" name="Freeform 971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8" name="Freeform 972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69" name="Oval 973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0" name="Rectangle 974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71" name="Oval 975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2" name="Oval 976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3" name="Rectangle 977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74" name="Oval 978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5" name="Oval 979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6" name="Rectangle 980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77" name="Oval 981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78" name="Line 982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79" name="Freeform 983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0" name="Freeform 984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1" name="Line 985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82" name="Freeform 986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3" name="Freeform 987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4" name="Line 988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85" name="Freeform 989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6" name="Freeform 990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7" name="Oval 991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88" name="Rectangle 992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89" name="Oval 993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0" name="Oval 994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1" name="Rectangle 995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92" name="Oval 997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3" name="Rectangle 998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094" name="Oval 999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5" name="Line 1000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96" name="Freeform 1001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7" name="Freeform 1002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098" name="Line 1003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099" name="Freeform 1004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0" name="Freeform 1005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1" name="Line 1006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02" name="Freeform 1007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3" name="Freeform 1008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4" name="Line 1009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05" name="Freeform 1010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6" name="Freeform 1011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7" name="Freeform 1012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08" name="Line 1013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09" name="Freeform 1014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0" name="Freeform 1015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1" name="Line 1016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12" name="Freeform 1017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3" name="Freeform 1018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14" name="Rectangle 1019"/>
          <p:cNvSpPr>
            <a:spLocks noChangeArrowheads="1"/>
          </p:cNvSpPr>
          <p:nvPr/>
        </p:nvSpPr>
        <p:spPr bwMode="auto">
          <a:xfrm>
            <a:off x="2172041" y="5057776"/>
            <a:ext cx="5993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Pattern </a:t>
            </a:r>
          </a:p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of size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5" name="Rectangle 1020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6" name="Rectangle 1021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7" name="Rectangle 1022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8" name="Rectangle 1023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19" name="Rectangle 1024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0" name="Oval 1028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1" name="Rectangle 1029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2" name="Freeform 1030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3" name="Oval 1031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4" name="Oval 1033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5" name="Rectangle 1032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6" name="Oval 1034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7" name="Rectangle 1035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28" name="Oval 1036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29" name="Line 1037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30" name="Freeform 1038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1" name="Freeform 1039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2" name="Line 1040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33" name="Freeform 1041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4" name="Freeform 1042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5" name="Line 1043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36" name="Freeform 1044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7" name="Freeform 1045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8" name="Oval 1046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39" name="Rectangle 1047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40" name="Oval 1048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1" name="Oval 1049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2" name="Rectangle 1050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43" name="Oval 1051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4" name="Oval 1052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5" name="Line 1053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46" name="Freeform 1054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7" name="Freeform 1055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48" name="Line 1056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49" name="Freeform 1057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0" name="Freeform 1058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1" name="Line 1059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52" name="Freeform 1060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3" name="Freeform 1061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4" name="Rectangle 1062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2155" name="Line 1066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56" name="Freeform 1067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7" name="Freeform 1068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58" name="Line 1069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59" name="Freeform 1070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60" name="Freeform 1071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61" name="Line 1072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2162" name="Freeform 1073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2163" name="Freeform 1074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4528093"/>
      </p:ext>
    </p:extLst>
  </p:cSld>
  <p:clrMapOvr>
    <a:masterClrMapping/>
  </p:clrMapOvr>
  <p:transition advTm="48144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Slide Number Placeholder 5"/>
          <p:cNvSpPr txBox="1">
            <a:spLocks noGrp="1"/>
          </p:cNvSpPr>
          <p:nvPr/>
        </p:nvSpPr>
        <p:spPr bwMode="auto">
          <a:xfrm>
            <a:off x="8566150" y="6243638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2A2120BB-8BC2-4A1C-A12D-A283B63F8D36}" type="slidenum">
              <a:rPr lang="en-US" sz="1400">
                <a:latin typeface="Tahoma" pitchFamily="34" charset="0"/>
              </a:rPr>
              <a:pPr algn="r"/>
              <a:t>35</a:t>
            </a:fld>
            <a:endParaRPr lang="en-US" sz="1400">
              <a:latin typeface="Tahoma" pitchFamily="34" charset="0"/>
            </a:endParaRPr>
          </a:p>
        </p:txBody>
      </p:sp>
      <p:sp>
        <p:nvSpPr>
          <p:cNvPr id="683011" name="Oval 210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2" name="Oval 227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3" name="Oval 256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4" name="Oval 286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solidFill>
            <a:srgbClr val="00FFFF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5" name="Oval 301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solidFill>
            <a:srgbClr val="00FFFF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6" name="Oval 340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solidFill>
            <a:srgbClr val="00FFFF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17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Extending occurrences of size 2 to candidates of size 3</a:t>
            </a:r>
          </a:p>
        </p:txBody>
      </p:sp>
      <p:sp>
        <p:nvSpPr>
          <p:cNvPr id="683020" name="Oval 200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solidFill>
            <a:srgbClr val="FFFF99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1" name="Oval 201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solidFill>
            <a:srgbClr val="FFFF99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2" name="Oval 202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solidFill>
            <a:srgbClr val="FFFF99"/>
          </a:solidFill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3" name="Oval 203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4" name="Rectangle 204"/>
          <p:cNvSpPr>
            <a:spLocks noChangeArrowheads="1"/>
          </p:cNvSpPr>
          <p:nvPr/>
        </p:nvSpPr>
        <p:spPr bwMode="auto">
          <a:xfrm>
            <a:off x="2389454" y="305593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25" name="Oval 205"/>
          <p:cNvSpPr>
            <a:spLocks noChangeArrowheads="1"/>
          </p:cNvSpPr>
          <p:nvPr/>
        </p:nvSpPr>
        <p:spPr bwMode="auto">
          <a:xfrm>
            <a:off x="2201863" y="2936876"/>
            <a:ext cx="417512" cy="415925"/>
          </a:xfrm>
          <a:prstGeom prst="ellipse">
            <a:avLst/>
          </a:prstGeom>
          <a:noFill/>
          <a:ln w="20701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6" name="Oval 206"/>
          <p:cNvSpPr>
            <a:spLocks noChangeArrowheads="1"/>
          </p:cNvSpPr>
          <p:nvPr/>
        </p:nvSpPr>
        <p:spPr bwMode="auto">
          <a:xfrm>
            <a:off x="2533651" y="3529013"/>
            <a:ext cx="415925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7" name="Rectangle 207"/>
          <p:cNvSpPr>
            <a:spLocks noChangeArrowheads="1"/>
          </p:cNvSpPr>
          <p:nvPr/>
        </p:nvSpPr>
        <p:spPr bwMode="auto">
          <a:xfrm>
            <a:off x="2725250" y="3648075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28" name="Oval 208"/>
          <p:cNvSpPr>
            <a:spLocks noChangeArrowheads="1"/>
          </p:cNvSpPr>
          <p:nvPr/>
        </p:nvSpPr>
        <p:spPr bwMode="auto">
          <a:xfrm>
            <a:off x="2032001" y="3940176"/>
            <a:ext cx="415925" cy="417513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29" name="Rectangle 209"/>
          <p:cNvSpPr>
            <a:spLocks noChangeArrowheads="1"/>
          </p:cNvSpPr>
          <p:nvPr/>
        </p:nvSpPr>
        <p:spPr bwMode="auto">
          <a:xfrm>
            <a:off x="2223631" y="4059238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30" name="Line 211"/>
          <p:cNvSpPr>
            <a:spLocks noChangeShapeType="1"/>
          </p:cNvSpPr>
          <p:nvPr/>
        </p:nvSpPr>
        <p:spPr bwMode="auto">
          <a:xfrm>
            <a:off x="2501901" y="3330576"/>
            <a:ext cx="117475" cy="1746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31" name="Freeform 212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2" name="Freeform 213"/>
          <p:cNvSpPr>
            <a:spLocks/>
          </p:cNvSpPr>
          <p:nvPr/>
        </p:nvSpPr>
        <p:spPr bwMode="auto">
          <a:xfrm>
            <a:off x="2581276" y="3470276"/>
            <a:ext cx="66675" cy="79375"/>
          </a:xfrm>
          <a:custGeom>
            <a:avLst/>
            <a:gdLst>
              <a:gd name="T0" fmla="*/ 42 w 42"/>
              <a:gd name="T1" fmla="*/ 50 h 50"/>
              <a:gd name="T2" fmla="*/ 0 w 42"/>
              <a:gd name="T3" fmla="*/ 21 h 50"/>
              <a:gd name="T4" fmla="*/ 32 w 42"/>
              <a:gd name="T5" fmla="*/ 0 h 50"/>
              <a:gd name="T6" fmla="*/ 42 w 42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42"/>
              <a:gd name="T13" fmla="*/ 0 h 50"/>
              <a:gd name="T14" fmla="*/ 42 w 42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" h="50">
                <a:moveTo>
                  <a:pt x="42" y="50"/>
                </a:moveTo>
                <a:lnTo>
                  <a:pt x="0" y="21"/>
                </a:lnTo>
                <a:lnTo>
                  <a:pt x="32" y="0"/>
                </a:lnTo>
                <a:lnTo>
                  <a:pt x="42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3" name="Line 214"/>
          <p:cNvSpPr>
            <a:spLocks noChangeShapeType="1"/>
          </p:cNvSpPr>
          <p:nvPr/>
        </p:nvSpPr>
        <p:spPr bwMode="auto">
          <a:xfrm flipV="1">
            <a:off x="2246313" y="3330576"/>
            <a:ext cx="69850" cy="5572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34" name="Freeform 215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5" name="Freeform 216"/>
          <p:cNvSpPr>
            <a:spLocks/>
          </p:cNvSpPr>
          <p:nvPr/>
        </p:nvSpPr>
        <p:spPr bwMode="auto">
          <a:xfrm>
            <a:off x="2219325" y="3862388"/>
            <a:ext cx="58738" cy="76200"/>
          </a:xfrm>
          <a:custGeom>
            <a:avLst/>
            <a:gdLst>
              <a:gd name="T0" fmla="*/ 12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2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2" y="48"/>
                </a:moveTo>
                <a:lnTo>
                  <a:pt x="0" y="0"/>
                </a:lnTo>
                <a:lnTo>
                  <a:pt x="37" y="5"/>
                </a:lnTo>
                <a:lnTo>
                  <a:pt x="12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6" name="Line 217"/>
          <p:cNvSpPr>
            <a:spLocks noChangeShapeType="1"/>
          </p:cNvSpPr>
          <p:nvPr/>
        </p:nvSpPr>
        <p:spPr bwMode="auto">
          <a:xfrm flipV="1">
            <a:off x="2462214" y="3884613"/>
            <a:ext cx="130175" cy="1333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37" name="Freeform 218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8" name="Freeform 219"/>
          <p:cNvSpPr>
            <a:spLocks/>
          </p:cNvSpPr>
          <p:nvPr/>
        </p:nvSpPr>
        <p:spPr bwMode="auto">
          <a:xfrm>
            <a:off x="2424113" y="3981451"/>
            <a:ext cx="74612" cy="73025"/>
          </a:xfrm>
          <a:custGeom>
            <a:avLst/>
            <a:gdLst>
              <a:gd name="T0" fmla="*/ 0 w 47"/>
              <a:gd name="T1" fmla="*/ 46 h 46"/>
              <a:gd name="T2" fmla="*/ 19 w 47"/>
              <a:gd name="T3" fmla="*/ 0 h 46"/>
              <a:gd name="T4" fmla="*/ 47 w 47"/>
              <a:gd name="T5" fmla="*/ 26 h 46"/>
              <a:gd name="T6" fmla="*/ 0 w 47"/>
              <a:gd name="T7" fmla="*/ 46 h 46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6"/>
              <a:gd name="T14" fmla="*/ 47 w 47"/>
              <a:gd name="T15" fmla="*/ 46 h 4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6">
                <a:moveTo>
                  <a:pt x="0" y="46"/>
                </a:moveTo>
                <a:lnTo>
                  <a:pt x="19" y="0"/>
                </a:lnTo>
                <a:lnTo>
                  <a:pt x="47" y="26"/>
                </a:lnTo>
                <a:lnTo>
                  <a:pt x="0" y="46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39" name="Oval 220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0" name="Rectangle 221"/>
          <p:cNvSpPr>
            <a:spLocks noChangeArrowheads="1"/>
          </p:cNvSpPr>
          <p:nvPr/>
        </p:nvSpPr>
        <p:spPr bwMode="auto">
          <a:xfrm>
            <a:off x="3996004" y="29956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41" name="Oval 222"/>
          <p:cNvSpPr>
            <a:spLocks noChangeArrowheads="1"/>
          </p:cNvSpPr>
          <p:nvPr/>
        </p:nvSpPr>
        <p:spPr bwMode="auto">
          <a:xfrm>
            <a:off x="3829051" y="2897189"/>
            <a:ext cx="396875" cy="39528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2" name="Oval 223"/>
          <p:cNvSpPr>
            <a:spLocks noChangeArrowheads="1"/>
          </p:cNvSpPr>
          <p:nvPr/>
        </p:nvSpPr>
        <p:spPr bwMode="auto">
          <a:xfrm>
            <a:off x="4159251" y="34893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3" name="Rectangle 224"/>
          <p:cNvSpPr>
            <a:spLocks noChangeArrowheads="1"/>
          </p:cNvSpPr>
          <p:nvPr/>
        </p:nvSpPr>
        <p:spPr bwMode="auto">
          <a:xfrm>
            <a:off x="4331800" y="3587750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44" name="Oval 225"/>
          <p:cNvSpPr>
            <a:spLocks noChangeArrowheads="1"/>
          </p:cNvSpPr>
          <p:nvPr/>
        </p:nvSpPr>
        <p:spPr bwMode="auto">
          <a:xfrm>
            <a:off x="3657601" y="390048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5" name="Rectangle 226"/>
          <p:cNvSpPr>
            <a:spLocks noChangeArrowheads="1"/>
          </p:cNvSpPr>
          <p:nvPr/>
        </p:nvSpPr>
        <p:spPr bwMode="auto">
          <a:xfrm>
            <a:off x="3830181" y="3998913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46" name="Line 228"/>
          <p:cNvSpPr>
            <a:spLocks noChangeShapeType="1"/>
          </p:cNvSpPr>
          <p:nvPr/>
        </p:nvSpPr>
        <p:spPr bwMode="auto">
          <a:xfrm>
            <a:off x="4113213" y="3270251"/>
            <a:ext cx="127000" cy="195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47" name="Freeform 229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8" name="Freeform 230"/>
          <p:cNvSpPr>
            <a:spLocks/>
          </p:cNvSpPr>
          <p:nvPr/>
        </p:nvSpPr>
        <p:spPr bwMode="auto">
          <a:xfrm>
            <a:off x="4203700" y="3430589"/>
            <a:ext cx="65088" cy="77787"/>
          </a:xfrm>
          <a:custGeom>
            <a:avLst/>
            <a:gdLst>
              <a:gd name="T0" fmla="*/ 41 w 41"/>
              <a:gd name="T1" fmla="*/ 49 h 49"/>
              <a:gd name="T2" fmla="*/ 0 w 41"/>
              <a:gd name="T3" fmla="*/ 21 h 49"/>
              <a:gd name="T4" fmla="*/ 32 w 41"/>
              <a:gd name="T5" fmla="*/ 0 h 49"/>
              <a:gd name="T6" fmla="*/ 41 w 41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41"/>
              <a:gd name="T13" fmla="*/ 0 h 49"/>
              <a:gd name="T14" fmla="*/ 41 w 41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" h="49">
                <a:moveTo>
                  <a:pt x="41" y="49"/>
                </a:moveTo>
                <a:lnTo>
                  <a:pt x="0" y="21"/>
                </a:lnTo>
                <a:lnTo>
                  <a:pt x="32" y="0"/>
                </a:lnTo>
                <a:lnTo>
                  <a:pt x="4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49" name="Line 231"/>
          <p:cNvSpPr>
            <a:spLocks noChangeShapeType="1"/>
          </p:cNvSpPr>
          <p:nvPr/>
        </p:nvSpPr>
        <p:spPr bwMode="auto">
          <a:xfrm flipV="1">
            <a:off x="3862388" y="3270251"/>
            <a:ext cx="74612" cy="5762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50" name="Freeform 232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1" name="Freeform 233"/>
          <p:cNvSpPr>
            <a:spLocks/>
          </p:cNvSpPr>
          <p:nvPr/>
        </p:nvSpPr>
        <p:spPr bwMode="auto">
          <a:xfrm>
            <a:off x="3835400" y="3822700"/>
            <a:ext cx="58738" cy="76200"/>
          </a:xfrm>
          <a:custGeom>
            <a:avLst/>
            <a:gdLst>
              <a:gd name="T0" fmla="*/ 13 w 37"/>
              <a:gd name="T1" fmla="*/ 48 h 48"/>
              <a:gd name="T2" fmla="*/ 0 w 37"/>
              <a:gd name="T3" fmla="*/ 0 h 48"/>
              <a:gd name="T4" fmla="*/ 37 w 37"/>
              <a:gd name="T5" fmla="*/ 5 h 48"/>
              <a:gd name="T6" fmla="*/ 13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3" y="48"/>
                </a:moveTo>
                <a:lnTo>
                  <a:pt x="0" y="0"/>
                </a:lnTo>
                <a:lnTo>
                  <a:pt x="37" y="5"/>
                </a:lnTo>
                <a:lnTo>
                  <a:pt x="13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2" name="Line 234"/>
          <p:cNvSpPr>
            <a:spLocks noChangeShapeType="1"/>
          </p:cNvSpPr>
          <p:nvPr/>
        </p:nvSpPr>
        <p:spPr bwMode="auto">
          <a:xfrm flipV="1">
            <a:off x="4068764" y="3825875"/>
            <a:ext cx="147637" cy="146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53" name="Freeform 235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4" name="Freeform 236"/>
          <p:cNvSpPr>
            <a:spLocks/>
          </p:cNvSpPr>
          <p:nvPr/>
        </p:nvSpPr>
        <p:spPr bwMode="auto">
          <a:xfrm>
            <a:off x="4030663" y="3935413"/>
            <a:ext cx="74612" cy="74612"/>
          </a:xfrm>
          <a:custGeom>
            <a:avLst/>
            <a:gdLst>
              <a:gd name="T0" fmla="*/ 0 w 47"/>
              <a:gd name="T1" fmla="*/ 47 h 47"/>
              <a:gd name="T2" fmla="*/ 19 w 47"/>
              <a:gd name="T3" fmla="*/ 0 h 47"/>
              <a:gd name="T4" fmla="*/ 47 w 47"/>
              <a:gd name="T5" fmla="*/ 28 h 47"/>
              <a:gd name="T6" fmla="*/ 0 w 4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7"/>
              <a:gd name="T14" fmla="*/ 47 w 4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7">
                <a:moveTo>
                  <a:pt x="0" y="47"/>
                </a:moveTo>
                <a:lnTo>
                  <a:pt x="19" y="0"/>
                </a:lnTo>
                <a:lnTo>
                  <a:pt x="47" y="28"/>
                </a:lnTo>
                <a:lnTo>
                  <a:pt x="0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5" name="Freeform 237"/>
          <p:cNvSpPr>
            <a:spLocks/>
          </p:cNvSpPr>
          <p:nvPr/>
        </p:nvSpPr>
        <p:spPr bwMode="auto">
          <a:xfrm>
            <a:off x="3738563" y="2233613"/>
            <a:ext cx="417512" cy="417512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6" name="Line 238"/>
          <p:cNvSpPr>
            <a:spLocks noChangeShapeType="1"/>
          </p:cNvSpPr>
          <p:nvPr/>
        </p:nvSpPr>
        <p:spPr bwMode="auto">
          <a:xfrm>
            <a:off x="3994150" y="2622551"/>
            <a:ext cx="2698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57" name="Freeform 239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8" name="Freeform 240"/>
          <p:cNvSpPr>
            <a:spLocks/>
          </p:cNvSpPr>
          <p:nvPr/>
        </p:nvSpPr>
        <p:spPr bwMode="auto">
          <a:xfrm>
            <a:off x="3987800" y="2817814"/>
            <a:ext cx="58738" cy="77787"/>
          </a:xfrm>
          <a:custGeom>
            <a:avLst/>
            <a:gdLst>
              <a:gd name="T0" fmla="*/ 24 w 37"/>
              <a:gd name="T1" fmla="*/ 49 h 49"/>
              <a:gd name="T2" fmla="*/ 0 w 37"/>
              <a:gd name="T3" fmla="*/ 4 h 49"/>
              <a:gd name="T4" fmla="*/ 37 w 37"/>
              <a:gd name="T5" fmla="*/ 0 h 49"/>
              <a:gd name="T6" fmla="*/ 24 w 37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9"/>
              <a:gd name="T14" fmla="*/ 37 w 37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9">
                <a:moveTo>
                  <a:pt x="24" y="49"/>
                </a:moveTo>
                <a:lnTo>
                  <a:pt x="0" y="4"/>
                </a:lnTo>
                <a:lnTo>
                  <a:pt x="37" y="0"/>
                </a:lnTo>
                <a:lnTo>
                  <a:pt x="24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59" name="Freeform 241"/>
          <p:cNvSpPr>
            <a:spLocks/>
          </p:cNvSpPr>
          <p:nvPr/>
        </p:nvSpPr>
        <p:spPr bwMode="auto">
          <a:xfrm>
            <a:off x="3908426" y="4492626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6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7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0" name="Freeform 242"/>
          <p:cNvSpPr>
            <a:spLocks/>
          </p:cNvSpPr>
          <p:nvPr/>
        </p:nvSpPr>
        <p:spPr bwMode="auto">
          <a:xfrm>
            <a:off x="3335339" y="2570164"/>
            <a:ext cx="549275" cy="2060575"/>
          </a:xfrm>
          <a:custGeom>
            <a:avLst/>
            <a:gdLst>
              <a:gd name="T0" fmla="*/ 273 w 346"/>
              <a:gd name="T1" fmla="*/ 20 h 1298"/>
              <a:gd name="T2" fmla="*/ 245 w 346"/>
              <a:gd name="T3" fmla="*/ 45 h 1298"/>
              <a:gd name="T4" fmla="*/ 221 w 346"/>
              <a:gd name="T5" fmla="*/ 71 h 1298"/>
              <a:gd name="T6" fmla="*/ 198 w 346"/>
              <a:gd name="T7" fmla="*/ 96 h 1298"/>
              <a:gd name="T8" fmla="*/ 177 w 346"/>
              <a:gd name="T9" fmla="*/ 121 h 1298"/>
              <a:gd name="T10" fmla="*/ 158 w 346"/>
              <a:gd name="T11" fmla="*/ 147 h 1298"/>
              <a:gd name="T12" fmla="*/ 140 w 346"/>
              <a:gd name="T13" fmla="*/ 172 h 1298"/>
              <a:gd name="T14" fmla="*/ 124 w 346"/>
              <a:gd name="T15" fmla="*/ 197 h 1298"/>
              <a:gd name="T16" fmla="*/ 108 w 346"/>
              <a:gd name="T17" fmla="*/ 224 h 1298"/>
              <a:gd name="T18" fmla="*/ 95 w 346"/>
              <a:gd name="T19" fmla="*/ 249 h 1298"/>
              <a:gd name="T20" fmla="*/ 82 w 346"/>
              <a:gd name="T21" fmla="*/ 274 h 1298"/>
              <a:gd name="T22" fmla="*/ 70 w 346"/>
              <a:gd name="T23" fmla="*/ 299 h 1298"/>
              <a:gd name="T24" fmla="*/ 59 w 346"/>
              <a:gd name="T25" fmla="*/ 325 h 1298"/>
              <a:gd name="T26" fmla="*/ 49 w 346"/>
              <a:gd name="T27" fmla="*/ 350 h 1298"/>
              <a:gd name="T28" fmla="*/ 41 w 346"/>
              <a:gd name="T29" fmla="*/ 375 h 1298"/>
              <a:gd name="T30" fmla="*/ 32 w 346"/>
              <a:gd name="T31" fmla="*/ 401 h 1298"/>
              <a:gd name="T32" fmla="*/ 26 w 346"/>
              <a:gd name="T33" fmla="*/ 427 h 1298"/>
              <a:gd name="T34" fmla="*/ 20 w 346"/>
              <a:gd name="T35" fmla="*/ 452 h 1298"/>
              <a:gd name="T36" fmla="*/ 15 w 346"/>
              <a:gd name="T37" fmla="*/ 478 h 1298"/>
              <a:gd name="T38" fmla="*/ 10 w 346"/>
              <a:gd name="T39" fmla="*/ 503 h 1298"/>
              <a:gd name="T40" fmla="*/ 7 w 346"/>
              <a:gd name="T41" fmla="*/ 528 h 1298"/>
              <a:gd name="T42" fmla="*/ 4 w 346"/>
              <a:gd name="T43" fmla="*/ 554 h 1298"/>
              <a:gd name="T44" fmla="*/ 2 w 346"/>
              <a:gd name="T45" fmla="*/ 579 h 1298"/>
              <a:gd name="T46" fmla="*/ 1 w 346"/>
              <a:gd name="T47" fmla="*/ 604 h 1298"/>
              <a:gd name="T48" fmla="*/ 0 w 346"/>
              <a:gd name="T49" fmla="*/ 629 h 1298"/>
              <a:gd name="T50" fmla="*/ 1 w 346"/>
              <a:gd name="T51" fmla="*/ 656 h 1298"/>
              <a:gd name="T52" fmla="*/ 2 w 346"/>
              <a:gd name="T53" fmla="*/ 683 h 1298"/>
              <a:gd name="T54" fmla="*/ 4 w 346"/>
              <a:gd name="T55" fmla="*/ 710 h 1298"/>
              <a:gd name="T56" fmla="*/ 7 w 346"/>
              <a:gd name="T57" fmla="*/ 737 h 1298"/>
              <a:gd name="T58" fmla="*/ 11 w 346"/>
              <a:gd name="T59" fmla="*/ 764 h 1298"/>
              <a:gd name="T60" fmla="*/ 17 w 346"/>
              <a:gd name="T61" fmla="*/ 791 h 1298"/>
              <a:gd name="T62" fmla="*/ 22 w 346"/>
              <a:gd name="T63" fmla="*/ 818 h 1298"/>
              <a:gd name="T64" fmla="*/ 29 w 346"/>
              <a:gd name="T65" fmla="*/ 844 h 1298"/>
              <a:gd name="T66" fmla="*/ 37 w 346"/>
              <a:gd name="T67" fmla="*/ 872 h 1298"/>
              <a:gd name="T68" fmla="*/ 46 w 346"/>
              <a:gd name="T69" fmla="*/ 899 h 1298"/>
              <a:gd name="T70" fmla="*/ 56 w 346"/>
              <a:gd name="T71" fmla="*/ 926 h 1298"/>
              <a:gd name="T72" fmla="*/ 67 w 346"/>
              <a:gd name="T73" fmla="*/ 953 h 1298"/>
              <a:gd name="T74" fmla="*/ 79 w 346"/>
              <a:gd name="T75" fmla="*/ 980 h 1298"/>
              <a:gd name="T76" fmla="*/ 93 w 346"/>
              <a:gd name="T77" fmla="*/ 1007 h 1298"/>
              <a:gd name="T78" fmla="*/ 107 w 346"/>
              <a:gd name="T79" fmla="*/ 1034 h 1298"/>
              <a:gd name="T80" fmla="*/ 123 w 346"/>
              <a:gd name="T81" fmla="*/ 1061 h 1298"/>
              <a:gd name="T82" fmla="*/ 141 w 346"/>
              <a:gd name="T83" fmla="*/ 1088 h 1298"/>
              <a:gd name="T84" fmla="*/ 160 w 346"/>
              <a:gd name="T85" fmla="*/ 1115 h 1298"/>
              <a:gd name="T86" fmla="*/ 181 w 346"/>
              <a:gd name="T87" fmla="*/ 1142 h 1298"/>
              <a:gd name="T88" fmla="*/ 203 w 346"/>
              <a:gd name="T89" fmla="*/ 1169 h 1298"/>
              <a:gd name="T90" fmla="*/ 229 w 346"/>
              <a:gd name="T91" fmla="*/ 1195 h 1298"/>
              <a:gd name="T92" fmla="*/ 256 w 346"/>
              <a:gd name="T93" fmla="*/ 1223 h 1298"/>
              <a:gd name="T94" fmla="*/ 285 w 346"/>
              <a:gd name="T95" fmla="*/ 1250 h 1298"/>
              <a:gd name="T96" fmla="*/ 318 w 346"/>
              <a:gd name="T97" fmla="*/ 1277 h 1298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w 346"/>
              <a:gd name="T148" fmla="*/ 0 h 1298"/>
              <a:gd name="T149" fmla="*/ 346 w 346"/>
              <a:gd name="T150" fmla="*/ 1298 h 1298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T147" t="T148" r="T149" b="T150"/>
            <a:pathLst>
              <a:path w="346" h="1298">
                <a:moveTo>
                  <a:pt x="295" y="0"/>
                </a:moveTo>
                <a:lnTo>
                  <a:pt x="288" y="7"/>
                </a:lnTo>
                <a:lnTo>
                  <a:pt x="280" y="14"/>
                </a:lnTo>
                <a:lnTo>
                  <a:pt x="273" y="20"/>
                </a:lnTo>
                <a:lnTo>
                  <a:pt x="267" y="26"/>
                </a:lnTo>
                <a:lnTo>
                  <a:pt x="259" y="33"/>
                </a:lnTo>
                <a:lnTo>
                  <a:pt x="253" y="39"/>
                </a:lnTo>
                <a:lnTo>
                  <a:pt x="245" y="45"/>
                </a:lnTo>
                <a:lnTo>
                  <a:pt x="239" y="52"/>
                </a:lnTo>
                <a:lnTo>
                  <a:pt x="233" y="58"/>
                </a:lnTo>
                <a:lnTo>
                  <a:pt x="227" y="64"/>
                </a:lnTo>
                <a:lnTo>
                  <a:pt x="221" y="71"/>
                </a:lnTo>
                <a:lnTo>
                  <a:pt x="215" y="77"/>
                </a:lnTo>
                <a:lnTo>
                  <a:pt x="210" y="83"/>
                </a:lnTo>
                <a:lnTo>
                  <a:pt x="204" y="90"/>
                </a:lnTo>
                <a:lnTo>
                  <a:pt x="198" y="96"/>
                </a:lnTo>
                <a:lnTo>
                  <a:pt x="193" y="102"/>
                </a:lnTo>
                <a:lnTo>
                  <a:pt x="187" y="109"/>
                </a:lnTo>
                <a:lnTo>
                  <a:pt x="182" y="115"/>
                </a:lnTo>
                <a:lnTo>
                  <a:pt x="177" y="121"/>
                </a:lnTo>
                <a:lnTo>
                  <a:pt x="173" y="128"/>
                </a:lnTo>
                <a:lnTo>
                  <a:pt x="167" y="134"/>
                </a:lnTo>
                <a:lnTo>
                  <a:pt x="163" y="140"/>
                </a:lnTo>
                <a:lnTo>
                  <a:pt x="158" y="147"/>
                </a:lnTo>
                <a:lnTo>
                  <a:pt x="154" y="153"/>
                </a:lnTo>
                <a:lnTo>
                  <a:pt x="148" y="159"/>
                </a:lnTo>
                <a:lnTo>
                  <a:pt x="144" y="166"/>
                </a:lnTo>
                <a:lnTo>
                  <a:pt x="140" y="172"/>
                </a:lnTo>
                <a:lnTo>
                  <a:pt x="136" y="178"/>
                </a:lnTo>
                <a:lnTo>
                  <a:pt x="132" y="185"/>
                </a:lnTo>
                <a:lnTo>
                  <a:pt x="127" y="191"/>
                </a:lnTo>
                <a:lnTo>
                  <a:pt x="124" y="197"/>
                </a:lnTo>
                <a:lnTo>
                  <a:pt x="120" y="204"/>
                </a:lnTo>
                <a:lnTo>
                  <a:pt x="116" y="210"/>
                </a:lnTo>
                <a:lnTo>
                  <a:pt x="113" y="217"/>
                </a:lnTo>
                <a:lnTo>
                  <a:pt x="108" y="224"/>
                </a:lnTo>
                <a:lnTo>
                  <a:pt x="105" y="230"/>
                </a:lnTo>
                <a:lnTo>
                  <a:pt x="101" y="236"/>
                </a:lnTo>
                <a:lnTo>
                  <a:pt x="98" y="243"/>
                </a:lnTo>
                <a:lnTo>
                  <a:pt x="95" y="249"/>
                </a:lnTo>
                <a:lnTo>
                  <a:pt x="92" y="255"/>
                </a:lnTo>
                <a:lnTo>
                  <a:pt x="88" y="262"/>
                </a:lnTo>
                <a:lnTo>
                  <a:pt x="85" y="268"/>
                </a:lnTo>
                <a:lnTo>
                  <a:pt x="82" y="274"/>
                </a:lnTo>
                <a:lnTo>
                  <a:pt x="79" y="280"/>
                </a:lnTo>
                <a:lnTo>
                  <a:pt x="76" y="287"/>
                </a:lnTo>
                <a:lnTo>
                  <a:pt x="73" y="293"/>
                </a:lnTo>
                <a:lnTo>
                  <a:pt x="70" y="299"/>
                </a:lnTo>
                <a:lnTo>
                  <a:pt x="67" y="306"/>
                </a:lnTo>
                <a:lnTo>
                  <a:pt x="64" y="312"/>
                </a:lnTo>
                <a:lnTo>
                  <a:pt x="62" y="318"/>
                </a:lnTo>
                <a:lnTo>
                  <a:pt x="59" y="325"/>
                </a:lnTo>
                <a:lnTo>
                  <a:pt x="57" y="331"/>
                </a:lnTo>
                <a:lnTo>
                  <a:pt x="55" y="337"/>
                </a:lnTo>
                <a:lnTo>
                  <a:pt x="51" y="344"/>
                </a:lnTo>
                <a:lnTo>
                  <a:pt x="49" y="350"/>
                </a:lnTo>
                <a:lnTo>
                  <a:pt x="47" y="356"/>
                </a:lnTo>
                <a:lnTo>
                  <a:pt x="45" y="363"/>
                </a:lnTo>
                <a:lnTo>
                  <a:pt x="43" y="369"/>
                </a:lnTo>
                <a:lnTo>
                  <a:pt x="41" y="375"/>
                </a:lnTo>
                <a:lnTo>
                  <a:pt x="39" y="382"/>
                </a:lnTo>
                <a:lnTo>
                  <a:pt x="37" y="388"/>
                </a:lnTo>
                <a:lnTo>
                  <a:pt x="35" y="394"/>
                </a:lnTo>
                <a:lnTo>
                  <a:pt x="32" y="401"/>
                </a:lnTo>
                <a:lnTo>
                  <a:pt x="31" y="407"/>
                </a:lnTo>
                <a:lnTo>
                  <a:pt x="29" y="413"/>
                </a:lnTo>
                <a:lnTo>
                  <a:pt x="27" y="420"/>
                </a:lnTo>
                <a:lnTo>
                  <a:pt x="26" y="427"/>
                </a:lnTo>
                <a:lnTo>
                  <a:pt x="24" y="433"/>
                </a:lnTo>
                <a:lnTo>
                  <a:pt x="23" y="440"/>
                </a:lnTo>
                <a:lnTo>
                  <a:pt x="21" y="446"/>
                </a:lnTo>
                <a:lnTo>
                  <a:pt x="20" y="452"/>
                </a:lnTo>
                <a:lnTo>
                  <a:pt x="19" y="459"/>
                </a:lnTo>
                <a:lnTo>
                  <a:pt x="17" y="465"/>
                </a:lnTo>
                <a:lnTo>
                  <a:pt x="16" y="471"/>
                </a:lnTo>
                <a:lnTo>
                  <a:pt x="15" y="478"/>
                </a:lnTo>
                <a:lnTo>
                  <a:pt x="14" y="484"/>
                </a:lnTo>
                <a:lnTo>
                  <a:pt x="12" y="490"/>
                </a:lnTo>
                <a:lnTo>
                  <a:pt x="11" y="497"/>
                </a:lnTo>
                <a:lnTo>
                  <a:pt x="10" y="503"/>
                </a:lnTo>
                <a:lnTo>
                  <a:pt x="9" y="509"/>
                </a:lnTo>
                <a:lnTo>
                  <a:pt x="8" y="516"/>
                </a:lnTo>
                <a:lnTo>
                  <a:pt x="7" y="522"/>
                </a:lnTo>
                <a:lnTo>
                  <a:pt x="7" y="528"/>
                </a:lnTo>
                <a:lnTo>
                  <a:pt x="6" y="535"/>
                </a:lnTo>
                <a:lnTo>
                  <a:pt x="5" y="541"/>
                </a:lnTo>
                <a:lnTo>
                  <a:pt x="4" y="547"/>
                </a:lnTo>
                <a:lnTo>
                  <a:pt x="4" y="554"/>
                </a:lnTo>
                <a:lnTo>
                  <a:pt x="3" y="560"/>
                </a:lnTo>
                <a:lnTo>
                  <a:pt x="3" y="566"/>
                </a:lnTo>
                <a:lnTo>
                  <a:pt x="2" y="572"/>
                </a:lnTo>
                <a:lnTo>
                  <a:pt x="2" y="579"/>
                </a:lnTo>
                <a:lnTo>
                  <a:pt x="2" y="585"/>
                </a:lnTo>
                <a:lnTo>
                  <a:pt x="1" y="591"/>
                </a:lnTo>
                <a:lnTo>
                  <a:pt x="1" y="598"/>
                </a:lnTo>
                <a:lnTo>
                  <a:pt x="1" y="604"/>
                </a:lnTo>
                <a:lnTo>
                  <a:pt x="1" y="610"/>
                </a:lnTo>
                <a:lnTo>
                  <a:pt x="1" y="617"/>
                </a:lnTo>
                <a:lnTo>
                  <a:pt x="1" y="623"/>
                </a:lnTo>
                <a:lnTo>
                  <a:pt x="0" y="629"/>
                </a:lnTo>
                <a:lnTo>
                  <a:pt x="1" y="636"/>
                </a:lnTo>
                <a:lnTo>
                  <a:pt x="1" y="642"/>
                </a:lnTo>
                <a:lnTo>
                  <a:pt x="1" y="649"/>
                </a:lnTo>
                <a:lnTo>
                  <a:pt x="1" y="656"/>
                </a:lnTo>
                <a:lnTo>
                  <a:pt x="1" y="663"/>
                </a:lnTo>
                <a:lnTo>
                  <a:pt x="1" y="669"/>
                </a:lnTo>
                <a:lnTo>
                  <a:pt x="2" y="676"/>
                </a:lnTo>
                <a:lnTo>
                  <a:pt x="2" y="683"/>
                </a:lnTo>
                <a:lnTo>
                  <a:pt x="3" y="689"/>
                </a:lnTo>
                <a:lnTo>
                  <a:pt x="3" y="697"/>
                </a:lnTo>
                <a:lnTo>
                  <a:pt x="4" y="703"/>
                </a:lnTo>
                <a:lnTo>
                  <a:pt x="4" y="710"/>
                </a:lnTo>
                <a:lnTo>
                  <a:pt x="5" y="717"/>
                </a:lnTo>
                <a:lnTo>
                  <a:pt x="6" y="723"/>
                </a:lnTo>
                <a:lnTo>
                  <a:pt x="6" y="731"/>
                </a:lnTo>
                <a:lnTo>
                  <a:pt x="7" y="737"/>
                </a:lnTo>
                <a:lnTo>
                  <a:pt x="8" y="743"/>
                </a:lnTo>
                <a:lnTo>
                  <a:pt x="9" y="751"/>
                </a:lnTo>
                <a:lnTo>
                  <a:pt x="10" y="757"/>
                </a:lnTo>
                <a:lnTo>
                  <a:pt x="11" y="764"/>
                </a:lnTo>
                <a:lnTo>
                  <a:pt x="12" y="771"/>
                </a:lnTo>
                <a:lnTo>
                  <a:pt x="14" y="777"/>
                </a:lnTo>
                <a:lnTo>
                  <a:pt x="16" y="784"/>
                </a:lnTo>
                <a:lnTo>
                  <a:pt x="17" y="791"/>
                </a:lnTo>
                <a:lnTo>
                  <a:pt x="18" y="798"/>
                </a:lnTo>
                <a:lnTo>
                  <a:pt x="20" y="804"/>
                </a:lnTo>
                <a:lnTo>
                  <a:pt x="21" y="811"/>
                </a:lnTo>
                <a:lnTo>
                  <a:pt x="22" y="818"/>
                </a:lnTo>
                <a:lnTo>
                  <a:pt x="24" y="824"/>
                </a:lnTo>
                <a:lnTo>
                  <a:pt x="26" y="832"/>
                </a:lnTo>
                <a:lnTo>
                  <a:pt x="27" y="838"/>
                </a:lnTo>
                <a:lnTo>
                  <a:pt x="29" y="844"/>
                </a:lnTo>
                <a:lnTo>
                  <a:pt x="31" y="852"/>
                </a:lnTo>
                <a:lnTo>
                  <a:pt x="34" y="858"/>
                </a:lnTo>
                <a:lnTo>
                  <a:pt x="36" y="866"/>
                </a:lnTo>
                <a:lnTo>
                  <a:pt x="37" y="872"/>
                </a:lnTo>
                <a:lnTo>
                  <a:pt x="40" y="878"/>
                </a:lnTo>
                <a:lnTo>
                  <a:pt x="42" y="886"/>
                </a:lnTo>
                <a:lnTo>
                  <a:pt x="44" y="892"/>
                </a:lnTo>
                <a:lnTo>
                  <a:pt x="46" y="899"/>
                </a:lnTo>
                <a:lnTo>
                  <a:pt x="48" y="906"/>
                </a:lnTo>
                <a:lnTo>
                  <a:pt x="51" y="912"/>
                </a:lnTo>
                <a:lnTo>
                  <a:pt x="54" y="919"/>
                </a:lnTo>
                <a:lnTo>
                  <a:pt x="56" y="926"/>
                </a:lnTo>
                <a:lnTo>
                  <a:pt x="59" y="933"/>
                </a:lnTo>
                <a:lnTo>
                  <a:pt x="62" y="939"/>
                </a:lnTo>
                <a:lnTo>
                  <a:pt x="64" y="946"/>
                </a:lnTo>
                <a:lnTo>
                  <a:pt x="67" y="953"/>
                </a:lnTo>
                <a:lnTo>
                  <a:pt x="70" y="959"/>
                </a:lnTo>
                <a:lnTo>
                  <a:pt x="74" y="967"/>
                </a:lnTo>
                <a:lnTo>
                  <a:pt x="76" y="973"/>
                </a:lnTo>
                <a:lnTo>
                  <a:pt x="79" y="980"/>
                </a:lnTo>
                <a:lnTo>
                  <a:pt x="83" y="987"/>
                </a:lnTo>
                <a:lnTo>
                  <a:pt x="86" y="993"/>
                </a:lnTo>
                <a:lnTo>
                  <a:pt x="89" y="1000"/>
                </a:lnTo>
                <a:lnTo>
                  <a:pt x="93" y="1007"/>
                </a:lnTo>
                <a:lnTo>
                  <a:pt x="97" y="1014"/>
                </a:lnTo>
                <a:lnTo>
                  <a:pt x="100" y="1020"/>
                </a:lnTo>
                <a:lnTo>
                  <a:pt x="104" y="1027"/>
                </a:lnTo>
                <a:lnTo>
                  <a:pt x="107" y="1034"/>
                </a:lnTo>
                <a:lnTo>
                  <a:pt x="112" y="1040"/>
                </a:lnTo>
                <a:lnTo>
                  <a:pt x="116" y="1048"/>
                </a:lnTo>
                <a:lnTo>
                  <a:pt x="119" y="1054"/>
                </a:lnTo>
                <a:lnTo>
                  <a:pt x="123" y="1061"/>
                </a:lnTo>
                <a:lnTo>
                  <a:pt x="127" y="1068"/>
                </a:lnTo>
                <a:lnTo>
                  <a:pt x="133" y="1074"/>
                </a:lnTo>
                <a:lnTo>
                  <a:pt x="137" y="1082"/>
                </a:lnTo>
                <a:lnTo>
                  <a:pt x="141" y="1088"/>
                </a:lnTo>
                <a:lnTo>
                  <a:pt x="145" y="1094"/>
                </a:lnTo>
                <a:lnTo>
                  <a:pt x="151" y="1102"/>
                </a:lnTo>
                <a:lnTo>
                  <a:pt x="155" y="1108"/>
                </a:lnTo>
                <a:lnTo>
                  <a:pt x="160" y="1115"/>
                </a:lnTo>
                <a:lnTo>
                  <a:pt x="165" y="1122"/>
                </a:lnTo>
                <a:lnTo>
                  <a:pt x="171" y="1128"/>
                </a:lnTo>
                <a:lnTo>
                  <a:pt x="176" y="1135"/>
                </a:lnTo>
                <a:lnTo>
                  <a:pt x="181" y="1142"/>
                </a:lnTo>
                <a:lnTo>
                  <a:pt x="186" y="1149"/>
                </a:lnTo>
                <a:lnTo>
                  <a:pt x="192" y="1155"/>
                </a:lnTo>
                <a:lnTo>
                  <a:pt x="198" y="1162"/>
                </a:lnTo>
                <a:lnTo>
                  <a:pt x="203" y="1169"/>
                </a:lnTo>
                <a:lnTo>
                  <a:pt x="210" y="1175"/>
                </a:lnTo>
                <a:lnTo>
                  <a:pt x="216" y="1183"/>
                </a:lnTo>
                <a:lnTo>
                  <a:pt x="222" y="1189"/>
                </a:lnTo>
                <a:lnTo>
                  <a:pt x="229" y="1195"/>
                </a:lnTo>
                <a:lnTo>
                  <a:pt x="235" y="1203"/>
                </a:lnTo>
                <a:lnTo>
                  <a:pt x="241" y="1209"/>
                </a:lnTo>
                <a:lnTo>
                  <a:pt x="249" y="1217"/>
                </a:lnTo>
                <a:lnTo>
                  <a:pt x="256" y="1223"/>
                </a:lnTo>
                <a:lnTo>
                  <a:pt x="262" y="1229"/>
                </a:lnTo>
                <a:lnTo>
                  <a:pt x="270" y="1237"/>
                </a:lnTo>
                <a:lnTo>
                  <a:pt x="278" y="1243"/>
                </a:lnTo>
                <a:lnTo>
                  <a:pt x="285" y="1250"/>
                </a:lnTo>
                <a:lnTo>
                  <a:pt x="293" y="1257"/>
                </a:lnTo>
                <a:lnTo>
                  <a:pt x="301" y="1263"/>
                </a:lnTo>
                <a:lnTo>
                  <a:pt x="310" y="1270"/>
                </a:lnTo>
                <a:lnTo>
                  <a:pt x="318" y="1277"/>
                </a:lnTo>
                <a:lnTo>
                  <a:pt x="328" y="1284"/>
                </a:lnTo>
                <a:lnTo>
                  <a:pt x="336" y="1290"/>
                </a:lnTo>
                <a:lnTo>
                  <a:pt x="346" y="1298"/>
                </a:lnTo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1" name="Freeform 243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2" name="Freeform 244"/>
          <p:cNvSpPr>
            <a:spLocks/>
          </p:cNvSpPr>
          <p:nvPr/>
        </p:nvSpPr>
        <p:spPr bwMode="auto">
          <a:xfrm>
            <a:off x="3852864" y="4597400"/>
            <a:ext cx="77787" cy="65088"/>
          </a:xfrm>
          <a:custGeom>
            <a:avLst/>
            <a:gdLst>
              <a:gd name="T0" fmla="*/ 49 w 49"/>
              <a:gd name="T1" fmla="*/ 41 h 41"/>
              <a:gd name="T2" fmla="*/ 0 w 49"/>
              <a:gd name="T3" fmla="*/ 31 h 41"/>
              <a:gd name="T4" fmla="*/ 21 w 49"/>
              <a:gd name="T5" fmla="*/ 0 h 41"/>
              <a:gd name="T6" fmla="*/ 49 w 49"/>
              <a:gd name="T7" fmla="*/ 41 h 41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1"/>
              <a:gd name="T14" fmla="*/ 49 w 49"/>
              <a:gd name="T15" fmla="*/ 41 h 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1">
                <a:moveTo>
                  <a:pt x="49" y="41"/>
                </a:moveTo>
                <a:lnTo>
                  <a:pt x="0" y="31"/>
                </a:lnTo>
                <a:lnTo>
                  <a:pt x="21" y="0"/>
                </a:lnTo>
                <a:lnTo>
                  <a:pt x="49" y="41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3" name="Line 245"/>
          <p:cNvSpPr>
            <a:spLocks noChangeShapeType="1"/>
          </p:cNvSpPr>
          <p:nvPr/>
        </p:nvSpPr>
        <p:spPr bwMode="auto">
          <a:xfrm flipV="1">
            <a:off x="4219576" y="3884614"/>
            <a:ext cx="138113" cy="6000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64" name="Freeform 246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5" name="Freeform 247"/>
          <p:cNvSpPr>
            <a:spLocks/>
          </p:cNvSpPr>
          <p:nvPr/>
        </p:nvSpPr>
        <p:spPr bwMode="auto">
          <a:xfrm>
            <a:off x="4197350" y="4457701"/>
            <a:ext cx="57150" cy="79375"/>
          </a:xfrm>
          <a:custGeom>
            <a:avLst/>
            <a:gdLst>
              <a:gd name="T0" fmla="*/ 7 w 36"/>
              <a:gd name="T1" fmla="*/ 50 h 50"/>
              <a:gd name="T2" fmla="*/ 0 w 36"/>
              <a:gd name="T3" fmla="*/ 0 h 50"/>
              <a:gd name="T4" fmla="*/ 36 w 36"/>
              <a:gd name="T5" fmla="*/ 9 h 50"/>
              <a:gd name="T6" fmla="*/ 7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7" y="50"/>
                </a:moveTo>
                <a:lnTo>
                  <a:pt x="0" y="0"/>
                </a:lnTo>
                <a:lnTo>
                  <a:pt x="36" y="9"/>
                </a:lnTo>
                <a:lnTo>
                  <a:pt x="7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6" name="Oval 248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7" name="Rectangle 249"/>
          <p:cNvSpPr>
            <a:spLocks noChangeArrowheads="1"/>
          </p:cNvSpPr>
          <p:nvPr/>
        </p:nvSpPr>
        <p:spPr bwMode="auto">
          <a:xfrm>
            <a:off x="5683517" y="23225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68" name="Oval 250"/>
          <p:cNvSpPr>
            <a:spLocks noChangeArrowheads="1"/>
          </p:cNvSpPr>
          <p:nvPr/>
        </p:nvSpPr>
        <p:spPr bwMode="auto">
          <a:xfrm>
            <a:off x="5514976" y="222408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69" name="Oval 251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0" name="Rectangle 252"/>
          <p:cNvSpPr>
            <a:spLocks noChangeArrowheads="1"/>
          </p:cNvSpPr>
          <p:nvPr/>
        </p:nvSpPr>
        <p:spPr bwMode="auto">
          <a:xfrm>
            <a:off x="5435111" y="3578225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71" name="Oval 253"/>
          <p:cNvSpPr>
            <a:spLocks noChangeArrowheads="1"/>
          </p:cNvSpPr>
          <p:nvPr/>
        </p:nvSpPr>
        <p:spPr bwMode="auto">
          <a:xfrm>
            <a:off x="5264151" y="34782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2" name="Oval 254"/>
          <p:cNvSpPr>
            <a:spLocks noChangeArrowheads="1"/>
          </p:cNvSpPr>
          <p:nvPr/>
        </p:nvSpPr>
        <p:spPr bwMode="auto">
          <a:xfrm>
            <a:off x="5937251" y="3810001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3" name="Rectangle 255"/>
          <p:cNvSpPr>
            <a:spLocks noChangeArrowheads="1"/>
          </p:cNvSpPr>
          <p:nvPr/>
        </p:nvSpPr>
        <p:spPr bwMode="auto">
          <a:xfrm>
            <a:off x="6109831" y="3908425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74" name="Line 257"/>
          <p:cNvSpPr>
            <a:spLocks noChangeShapeType="1"/>
          </p:cNvSpPr>
          <p:nvPr/>
        </p:nvSpPr>
        <p:spPr bwMode="auto">
          <a:xfrm flipV="1">
            <a:off x="5475289" y="2619375"/>
            <a:ext cx="238125" cy="808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75" name="Freeform 258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6" name="Freeform 259"/>
          <p:cNvSpPr>
            <a:spLocks/>
          </p:cNvSpPr>
          <p:nvPr/>
        </p:nvSpPr>
        <p:spPr bwMode="auto">
          <a:xfrm>
            <a:off x="5454651" y="3398839"/>
            <a:ext cx="55563" cy="77787"/>
          </a:xfrm>
          <a:custGeom>
            <a:avLst/>
            <a:gdLst>
              <a:gd name="T0" fmla="*/ 5 w 35"/>
              <a:gd name="T1" fmla="*/ 49 h 49"/>
              <a:gd name="T2" fmla="*/ 0 w 35"/>
              <a:gd name="T3" fmla="*/ 0 h 49"/>
              <a:gd name="T4" fmla="*/ 35 w 35"/>
              <a:gd name="T5" fmla="*/ 10 h 49"/>
              <a:gd name="T6" fmla="*/ 5 w 35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49"/>
              <a:gd name="T14" fmla="*/ 35 w 35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49">
                <a:moveTo>
                  <a:pt x="5" y="49"/>
                </a:moveTo>
                <a:lnTo>
                  <a:pt x="0" y="0"/>
                </a:lnTo>
                <a:lnTo>
                  <a:pt x="35" y="10"/>
                </a:lnTo>
                <a:lnTo>
                  <a:pt x="5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7" name="Line 260"/>
          <p:cNvSpPr>
            <a:spLocks noChangeShapeType="1"/>
          </p:cNvSpPr>
          <p:nvPr/>
        </p:nvSpPr>
        <p:spPr bwMode="auto">
          <a:xfrm>
            <a:off x="5800726" y="2597150"/>
            <a:ext cx="320675" cy="11620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78" name="Freeform 261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79" name="Freeform 262"/>
          <p:cNvSpPr>
            <a:spLocks/>
          </p:cNvSpPr>
          <p:nvPr/>
        </p:nvSpPr>
        <p:spPr bwMode="auto">
          <a:xfrm>
            <a:off x="6086475" y="3730625"/>
            <a:ext cx="57150" cy="77788"/>
          </a:xfrm>
          <a:custGeom>
            <a:avLst/>
            <a:gdLst>
              <a:gd name="T0" fmla="*/ 30 w 36"/>
              <a:gd name="T1" fmla="*/ 49 h 49"/>
              <a:gd name="T2" fmla="*/ 0 w 36"/>
              <a:gd name="T3" fmla="*/ 9 h 49"/>
              <a:gd name="T4" fmla="*/ 36 w 36"/>
              <a:gd name="T5" fmla="*/ 0 h 49"/>
              <a:gd name="T6" fmla="*/ 3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30" y="49"/>
                </a:moveTo>
                <a:lnTo>
                  <a:pt x="0" y="9"/>
                </a:lnTo>
                <a:lnTo>
                  <a:pt x="36" y="0"/>
                </a:lnTo>
                <a:lnTo>
                  <a:pt x="3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0" name="Line 263"/>
          <p:cNvSpPr>
            <a:spLocks noChangeShapeType="1"/>
          </p:cNvSpPr>
          <p:nvPr/>
        </p:nvSpPr>
        <p:spPr bwMode="auto">
          <a:xfrm>
            <a:off x="5637213" y="3763963"/>
            <a:ext cx="273050" cy="13176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81" name="Freeform 264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2" name="Freeform 265"/>
          <p:cNvSpPr>
            <a:spLocks/>
          </p:cNvSpPr>
          <p:nvPr/>
        </p:nvSpPr>
        <p:spPr bwMode="auto">
          <a:xfrm>
            <a:off x="5878514" y="3860800"/>
            <a:ext cx="79375" cy="58738"/>
          </a:xfrm>
          <a:custGeom>
            <a:avLst/>
            <a:gdLst>
              <a:gd name="T0" fmla="*/ 50 w 50"/>
              <a:gd name="T1" fmla="*/ 37 h 37"/>
              <a:gd name="T2" fmla="*/ 0 w 50"/>
              <a:gd name="T3" fmla="*/ 34 h 37"/>
              <a:gd name="T4" fmla="*/ 16 w 50"/>
              <a:gd name="T5" fmla="*/ 0 h 37"/>
              <a:gd name="T6" fmla="*/ 50 w 50"/>
              <a:gd name="T7" fmla="*/ 37 h 37"/>
              <a:gd name="T8" fmla="*/ 0 60000 65536"/>
              <a:gd name="T9" fmla="*/ 0 60000 65536"/>
              <a:gd name="T10" fmla="*/ 0 60000 65536"/>
              <a:gd name="T11" fmla="*/ 0 60000 65536"/>
              <a:gd name="T12" fmla="*/ 0 w 50"/>
              <a:gd name="T13" fmla="*/ 0 h 37"/>
              <a:gd name="T14" fmla="*/ 50 w 50"/>
              <a:gd name="T15" fmla="*/ 37 h 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" h="37">
                <a:moveTo>
                  <a:pt x="50" y="37"/>
                </a:moveTo>
                <a:lnTo>
                  <a:pt x="0" y="34"/>
                </a:lnTo>
                <a:lnTo>
                  <a:pt x="16" y="0"/>
                </a:lnTo>
                <a:lnTo>
                  <a:pt x="50" y="3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3" name="Freeform 266"/>
          <p:cNvSpPr>
            <a:spLocks/>
          </p:cNvSpPr>
          <p:nvPr/>
        </p:nvSpPr>
        <p:spPr bwMode="auto">
          <a:xfrm>
            <a:off x="4852988" y="2895601"/>
            <a:ext cx="417512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6"/>
                  <a:pt x="17" y="162"/>
                </a:cubicBezTo>
                <a:cubicBezTo>
                  <a:pt x="0" y="99"/>
                  <a:pt x="37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4" name="Line 267"/>
          <p:cNvSpPr>
            <a:spLocks noChangeShapeType="1"/>
          </p:cNvSpPr>
          <p:nvPr/>
        </p:nvSpPr>
        <p:spPr bwMode="auto">
          <a:xfrm flipV="1">
            <a:off x="5191125" y="2560639"/>
            <a:ext cx="381000" cy="34448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85" name="Freeform 268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6" name="Freeform 269"/>
          <p:cNvSpPr>
            <a:spLocks/>
          </p:cNvSpPr>
          <p:nvPr/>
        </p:nvSpPr>
        <p:spPr bwMode="auto">
          <a:xfrm>
            <a:off x="5153026" y="2868614"/>
            <a:ext cx="74613" cy="71437"/>
          </a:xfrm>
          <a:custGeom>
            <a:avLst/>
            <a:gdLst>
              <a:gd name="T0" fmla="*/ 0 w 47"/>
              <a:gd name="T1" fmla="*/ 45 h 45"/>
              <a:gd name="T2" fmla="*/ 21 w 47"/>
              <a:gd name="T3" fmla="*/ 0 h 45"/>
              <a:gd name="T4" fmla="*/ 47 w 47"/>
              <a:gd name="T5" fmla="*/ 28 h 45"/>
              <a:gd name="T6" fmla="*/ 0 w 47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7"/>
              <a:gd name="T13" fmla="*/ 0 h 45"/>
              <a:gd name="T14" fmla="*/ 47 w 47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" h="45">
                <a:moveTo>
                  <a:pt x="0" y="45"/>
                </a:moveTo>
                <a:lnTo>
                  <a:pt x="21" y="0"/>
                </a:lnTo>
                <a:lnTo>
                  <a:pt x="47" y="28"/>
                </a:lnTo>
                <a:lnTo>
                  <a:pt x="0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7" name="Freeform 270"/>
          <p:cNvSpPr>
            <a:spLocks/>
          </p:cNvSpPr>
          <p:nvPr/>
        </p:nvSpPr>
        <p:spPr bwMode="auto">
          <a:xfrm>
            <a:off x="4852988" y="4483101"/>
            <a:ext cx="417512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6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3"/>
                  <a:pt x="101" y="16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88" name="Line 271"/>
          <p:cNvSpPr>
            <a:spLocks noChangeShapeType="1"/>
          </p:cNvSpPr>
          <p:nvPr/>
        </p:nvSpPr>
        <p:spPr bwMode="auto">
          <a:xfrm flipV="1">
            <a:off x="5173664" y="3873501"/>
            <a:ext cx="288925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89" name="Freeform 272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0" name="Freeform 273"/>
          <p:cNvSpPr>
            <a:spLocks/>
          </p:cNvSpPr>
          <p:nvPr/>
        </p:nvSpPr>
        <p:spPr bwMode="auto">
          <a:xfrm>
            <a:off x="5153025" y="4448175"/>
            <a:ext cx="57150" cy="77788"/>
          </a:xfrm>
          <a:custGeom>
            <a:avLst/>
            <a:gdLst>
              <a:gd name="T0" fmla="*/ 0 w 36"/>
              <a:gd name="T1" fmla="*/ 49 h 49"/>
              <a:gd name="T2" fmla="*/ 2 w 36"/>
              <a:gd name="T3" fmla="*/ 0 h 49"/>
              <a:gd name="T4" fmla="*/ 36 w 36"/>
              <a:gd name="T5" fmla="*/ 16 h 49"/>
              <a:gd name="T6" fmla="*/ 0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0" y="49"/>
                </a:moveTo>
                <a:lnTo>
                  <a:pt x="2" y="0"/>
                </a:lnTo>
                <a:lnTo>
                  <a:pt x="36" y="16"/>
                </a:lnTo>
                <a:lnTo>
                  <a:pt x="0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1" name="Freeform 274"/>
          <p:cNvSpPr>
            <a:spLocks/>
          </p:cNvSpPr>
          <p:nvPr/>
        </p:nvSpPr>
        <p:spPr bwMode="auto">
          <a:xfrm>
            <a:off x="5686426" y="4483101"/>
            <a:ext cx="417513" cy="417513"/>
          </a:xfrm>
          <a:custGeom>
            <a:avLst/>
            <a:gdLst>
              <a:gd name="T0" fmla="*/ 246 w 263"/>
              <a:gd name="T1" fmla="*/ 100 h 263"/>
              <a:gd name="T2" fmla="*/ 162 w 263"/>
              <a:gd name="T3" fmla="*/ 246 h 263"/>
              <a:gd name="T4" fmla="*/ 17 w 263"/>
              <a:gd name="T5" fmla="*/ 162 h 263"/>
              <a:gd name="T6" fmla="*/ 101 w 263"/>
              <a:gd name="T7" fmla="*/ 17 h 263"/>
              <a:gd name="T8" fmla="*/ 246 w 263"/>
              <a:gd name="T9" fmla="*/ 100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0"/>
                </a:moveTo>
                <a:cubicBezTo>
                  <a:pt x="263" y="164"/>
                  <a:pt x="225" y="229"/>
                  <a:pt x="162" y="246"/>
                </a:cubicBezTo>
                <a:cubicBezTo>
                  <a:pt x="99" y="263"/>
                  <a:pt x="34" y="225"/>
                  <a:pt x="17" y="162"/>
                </a:cubicBezTo>
                <a:cubicBezTo>
                  <a:pt x="0" y="98"/>
                  <a:pt x="37" y="34"/>
                  <a:pt x="101" y="17"/>
                </a:cubicBezTo>
                <a:cubicBezTo>
                  <a:pt x="164" y="0"/>
                  <a:pt x="229" y="37"/>
                  <a:pt x="246" y="100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2" name="Line 275"/>
          <p:cNvSpPr>
            <a:spLocks noChangeShapeType="1"/>
          </p:cNvSpPr>
          <p:nvPr/>
        </p:nvSpPr>
        <p:spPr bwMode="auto">
          <a:xfrm>
            <a:off x="5548314" y="3852864"/>
            <a:ext cx="274637" cy="6064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093" name="Freeform 276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4" name="Freeform 277"/>
          <p:cNvSpPr>
            <a:spLocks/>
          </p:cNvSpPr>
          <p:nvPr/>
        </p:nvSpPr>
        <p:spPr bwMode="auto">
          <a:xfrm>
            <a:off x="5788025" y="4429126"/>
            <a:ext cx="57150" cy="79375"/>
          </a:xfrm>
          <a:custGeom>
            <a:avLst/>
            <a:gdLst>
              <a:gd name="T0" fmla="*/ 36 w 36"/>
              <a:gd name="T1" fmla="*/ 50 h 50"/>
              <a:gd name="T2" fmla="*/ 0 w 36"/>
              <a:gd name="T3" fmla="*/ 15 h 50"/>
              <a:gd name="T4" fmla="*/ 35 w 36"/>
              <a:gd name="T5" fmla="*/ 0 h 50"/>
              <a:gd name="T6" fmla="*/ 36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36" y="50"/>
                </a:moveTo>
                <a:lnTo>
                  <a:pt x="0" y="15"/>
                </a:lnTo>
                <a:lnTo>
                  <a:pt x="35" y="0"/>
                </a:lnTo>
                <a:lnTo>
                  <a:pt x="36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5" name="Oval 278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6" name="Rectangle 279"/>
          <p:cNvSpPr>
            <a:spLocks noChangeArrowheads="1"/>
          </p:cNvSpPr>
          <p:nvPr/>
        </p:nvSpPr>
        <p:spPr bwMode="auto">
          <a:xfrm>
            <a:off x="7290067" y="2282825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097" name="Oval 280"/>
          <p:cNvSpPr>
            <a:spLocks noChangeArrowheads="1"/>
          </p:cNvSpPr>
          <p:nvPr/>
        </p:nvSpPr>
        <p:spPr bwMode="auto">
          <a:xfrm>
            <a:off x="7121526" y="2184400"/>
            <a:ext cx="396875" cy="395288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8" name="Oval 281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099" name="Rectangle 282"/>
          <p:cNvSpPr>
            <a:spLocks noChangeArrowheads="1"/>
          </p:cNvSpPr>
          <p:nvPr/>
        </p:nvSpPr>
        <p:spPr bwMode="auto">
          <a:xfrm>
            <a:off x="7624275" y="2763838"/>
            <a:ext cx="100989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00" name="Oval 283"/>
          <p:cNvSpPr>
            <a:spLocks noChangeArrowheads="1"/>
          </p:cNvSpPr>
          <p:nvPr/>
        </p:nvSpPr>
        <p:spPr bwMode="auto">
          <a:xfrm>
            <a:off x="7453314" y="2665414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1" name="Oval 284"/>
          <p:cNvSpPr>
            <a:spLocks noChangeArrowheads="1"/>
          </p:cNvSpPr>
          <p:nvPr/>
        </p:nvSpPr>
        <p:spPr bwMode="auto">
          <a:xfrm>
            <a:off x="6891339" y="3027364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2" name="Rectangle 285"/>
          <p:cNvSpPr>
            <a:spLocks noChangeArrowheads="1"/>
          </p:cNvSpPr>
          <p:nvPr/>
        </p:nvSpPr>
        <p:spPr bwMode="auto">
          <a:xfrm>
            <a:off x="7063917" y="3125788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03" name="Line 287"/>
          <p:cNvSpPr>
            <a:spLocks noChangeShapeType="1"/>
          </p:cNvSpPr>
          <p:nvPr/>
        </p:nvSpPr>
        <p:spPr bwMode="auto">
          <a:xfrm>
            <a:off x="7407275" y="2557463"/>
            <a:ext cx="114300" cy="9525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04" name="Freeform 288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5" name="Freeform 289"/>
          <p:cNvSpPr>
            <a:spLocks/>
          </p:cNvSpPr>
          <p:nvPr/>
        </p:nvSpPr>
        <p:spPr bwMode="auto">
          <a:xfrm>
            <a:off x="7486650" y="2616200"/>
            <a:ext cx="76200" cy="69850"/>
          </a:xfrm>
          <a:custGeom>
            <a:avLst/>
            <a:gdLst>
              <a:gd name="T0" fmla="*/ 48 w 48"/>
              <a:gd name="T1" fmla="*/ 44 h 44"/>
              <a:gd name="T2" fmla="*/ 0 w 48"/>
              <a:gd name="T3" fmla="*/ 29 h 44"/>
              <a:gd name="T4" fmla="*/ 24 w 48"/>
              <a:gd name="T5" fmla="*/ 0 h 44"/>
              <a:gd name="T6" fmla="*/ 48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48" y="44"/>
                </a:moveTo>
                <a:lnTo>
                  <a:pt x="0" y="29"/>
                </a:lnTo>
                <a:lnTo>
                  <a:pt x="24" y="0"/>
                </a:lnTo>
                <a:lnTo>
                  <a:pt x="48" y="44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6" name="Line 290"/>
          <p:cNvSpPr>
            <a:spLocks noChangeShapeType="1"/>
          </p:cNvSpPr>
          <p:nvPr/>
        </p:nvSpPr>
        <p:spPr bwMode="auto">
          <a:xfrm flipV="1">
            <a:off x="7104063" y="2557463"/>
            <a:ext cx="127000" cy="417512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07" name="Freeform 291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8" name="Freeform 292"/>
          <p:cNvSpPr>
            <a:spLocks/>
          </p:cNvSpPr>
          <p:nvPr/>
        </p:nvSpPr>
        <p:spPr bwMode="auto">
          <a:xfrm>
            <a:off x="7081838" y="2946401"/>
            <a:ext cx="57150" cy="79375"/>
          </a:xfrm>
          <a:custGeom>
            <a:avLst/>
            <a:gdLst>
              <a:gd name="T0" fmla="*/ 4 w 36"/>
              <a:gd name="T1" fmla="*/ 50 h 50"/>
              <a:gd name="T2" fmla="*/ 0 w 36"/>
              <a:gd name="T3" fmla="*/ 0 h 50"/>
              <a:gd name="T4" fmla="*/ 36 w 36"/>
              <a:gd name="T5" fmla="*/ 11 h 50"/>
              <a:gd name="T6" fmla="*/ 4 w 36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50"/>
              <a:gd name="T14" fmla="*/ 36 w 36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50">
                <a:moveTo>
                  <a:pt x="4" y="50"/>
                </a:moveTo>
                <a:lnTo>
                  <a:pt x="0" y="0"/>
                </a:lnTo>
                <a:lnTo>
                  <a:pt x="36" y="11"/>
                </a:lnTo>
                <a:lnTo>
                  <a:pt x="4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09" name="Line 293"/>
          <p:cNvSpPr>
            <a:spLocks noChangeShapeType="1"/>
          </p:cNvSpPr>
          <p:nvPr/>
        </p:nvSpPr>
        <p:spPr bwMode="auto">
          <a:xfrm flipV="1">
            <a:off x="7310439" y="3001964"/>
            <a:ext cx="200025" cy="1095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10" name="Freeform 294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1" name="Freeform 295"/>
          <p:cNvSpPr>
            <a:spLocks/>
          </p:cNvSpPr>
          <p:nvPr/>
        </p:nvSpPr>
        <p:spPr bwMode="auto">
          <a:xfrm>
            <a:off x="7264400" y="3073401"/>
            <a:ext cx="77788" cy="61913"/>
          </a:xfrm>
          <a:custGeom>
            <a:avLst/>
            <a:gdLst>
              <a:gd name="T0" fmla="*/ 0 w 49"/>
              <a:gd name="T1" fmla="*/ 39 h 39"/>
              <a:gd name="T2" fmla="*/ 32 w 49"/>
              <a:gd name="T3" fmla="*/ 0 h 39"/>
              <a:gd name="T4" fmla="*/ 49 w 49"/>
              <a:gd name="T5" fmla="*/ 34 h 39"/>
              <a:gd name="T6" fmla="*/ 0 w 49"/>
              <a:gd name="T7" fmla="*/ 39 h 39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39"/>
              <a:gd name="T14" fmla="*/ 49 w 49"/>
              <a:gd name="T15" fmla="*/ 39 h 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39">
                <a:moveTo>
                  <a:pt x="0" y="39"/>
                </a:moveTo>
                <a:lnTo>
                  <a:pt x="32" y="0"/>
                </a:lnTo>
                <a:lnTo>
                  <a:pt x="49" y="34"/>
                </a:lnTo>
                <a:lnTo>
                  <a:pt x="0" y="3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2" name="Oval 296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3" name="Rectangle 297"/>
          <p:cNvSpPr>
            <a:spLocks noChangeArrowheads="1"/>
          </p:cNvSpPr>
          <p:nvPr/>
        </p:nvSpPr>
        <p:spPr bwMode="auto">
          <a:xfrm>
            <a:off x="7048767" y="3748088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14" name="Oval 298"/>
          <p:cNvSpPr>
            <a:spLocks noChangeArrowheads="1"/>
          </p:cNvSpPr>
          <p:nvPr/>
        </p:nvSpPr>
        <p:spPr bwMode="auto">
          <a:xfrm>
            <a:off x="6881814" y="3649664"/>
            <a:ext cx="395287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5" name="Oval 299"/>
          <p:cNvSpPr>
            <a:spLocks noChangeArrowheads="1"/>
          </p:cNvSpPr>
          <p:nvPr/>
        </p:nvSpPr>
        <p:spPr bwMode="auto">
          <a:xfrm>
            <a:off x="7302501" y="4060826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6" name="Rectangle 300"/>
          <p:cNvSpPr>
            <a:spLocks noChangeArrowheads="1"/>
          </p:cNvSpPr>
          <p:nvPr/>
        </p:nvSpPr>
        <p:spPr bwMode="auto">
          <a:xfrm>
            <a:off x="7473461" y="4160838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17" name="Rectangle 302"/>
          <p:cNvSpPr>
            <a:spLocks noChangeArrowheads="1"/>
          </p:cNvSpPr>
          <p:nvPr/>
        </p:nvSpPr>
        <p:spPr bwMode="auto">
          <a:xfrm>
            <a:off x="6892467" y="4581525"/>
            <a:ext cx="9457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18" name="Oval 303"/>
          <p:cNvSpPr>
            <a:spLocks noChangeArrowheads="1"/>
          </p:cNvSpPr>
          <p:nvPr/>
        </p:nvSpPr>
        <p:spPr bwMode="auto">
          <a:xfrm>
            <a:off x="6719889" y="4483101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19" name="Line 304"/>
          <p:cNvSpPr>
            <a:spLocks noChangeShapeType="1"/>
          </p:cNvSpPr>
          <p:nvPr/>
        </p:nvSpPr>
        <p:spPr bwMode="auto">
          <a:xfrm>
            <a:off x="7216776" y="3986214"/>
            <a:ext cx="104775" cy="96837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0" name="Freeform 305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1" name="Freeform 306"/>
          <p:cNvSpPr>
            <a:spLocks/>
          </p:cNvSpPr>
          <p:nvPr/>
        </p:nvSpPr>
        <p:spPr bwMode="auto">
          <a:xfrm>
            <a:off x="7286626" y="4046539"/>
            <a:ext cx="73025" cy="71437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5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5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2" name="Line 307"/>
          <p:cNvSpPr>
            <a:spLocks noChangeShapeType="1"/>
          </p:cNvSpPr>
          <p:nvPr/>
        </p:nvSpPr>
        <p:spPr bwMode="auto">
          <a:xfrm flipV="1">
            <a:off x="6924675" y="4022725"/>
            <a:ext cx="65088" cy="4064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3" name="Freeform 308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4" name="Freeform 309"/>
          <p:cNvSpPr>
            <a:spLocks/>
          </p:cNvSpPr>
          <p:nvPr/>
        </p:nvSpPr>
        <p:spPr bwMode="auto">
          <a:xfrm>
            <a:off x="6900863" y="4403725"/>
            <a:ext cx="57150" cy="77788"/>
          </a:xfrm>
          <a:custGeom>
            <a:avLst/>
            <a:gdLst>
              <a:gd name="T0" fmla="*/ 11 w 36"/>
              <a:gd name="T1" fmla="*/ 49 h 49"/>
              <a:gd name="T2" fmla="*/ 0 w 36"/>
              <a:gd name="T3" fmla="*/ 0 h 49"/>
              <a:gd name="T4" fmla="*/ 36 w 36"/>
              <a:gd name="T5" fmla="*/ 6 h 49"/>
              <a:gd name="T6" fmla="*/ 11 w 36"/>
              <a:gd name="T7" fmla="*/ 49 h 49"/>
              <a:gd name="T8" fmla="*/ 0 60000 65536"/>
              <a:gd name="T9" fmla="*/ 0 60000 65536"/>
              <a:gd name="T10" fmla="*/ 0 60000 65536"/>
              <a:gd name="T11" fmla="*/ 0 60000 65536"/>
              <a:gd name="T12" fmla="*/ 0 w 36"/>
              <a:gd name="T13" fmla="*/ 0 h 49"/>
              <a:gd name="T14" fmla="*/ 36 w 36"/>
              <a:gd name="T15" fmla="*/ 49 h 4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" h="49">
                <a:moveTo>
                  <a:pt x="11" y="49"/>
                </a:moveTo>
                <a:lnTo>
                  <a:pt x="0" y="0"/>
                </a:lnTo>
                <a:lnTo>
                  <a:pt x="36" y="6"/>
                </a:lnTo>
                <a:lnTo>
                  <a:pt x="11" y="49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5" name="Line 310"/>
          <p:cNvSpPr>
            <a:spLocks noChangeShapeType="1"/>
          </p:cNvSpPr>
          <p:nvPr/>
        </p:nvSpPr>
        <p:spPr bwMode="auto">
          <a:xfrm flipV="1">
            <a:off x="7135814" y="4397376"/>
            <a:ext cx="223837" cy="16351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6" name="Freeform 311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7" name="Freeform 312"/>
          <p:cNvSpPr>
            <a:spLocks/>
          </p:cNvSpPr>
          <p:nvPr/>
        </p:nvSpPr>
        <p:spPr bwMode="auto">
          <a:xfrm>
            <a:off x="7092950" y="4524376"/>
            <a:ext cx="77788" cy="66675"/>
          </a:xfrm>
          <a:custGeom>
            <a:avLst/>
            <a:gdLst>
              <a:gd name="T0" fmla="*/ 0 w 49"/>
              <a:gd name="T1" fmla="*/ 42 h 42"/>
              <a:gd name="T2" fmla="*/ 27 w 49"/>
              <a:gd name="T3" fmla="*/ 0 h 42"/>
              <a:gd name="T4" fmla="*/ 49 w 49"/>
              <a:gd name="T5" fmla="*/ 31 h 42"/>
              <a:gd name="T6" fmla="*/ 0 w 49"/>
              <a:gd name="T7" fmla="*/ 42 h 42"/>
              <a:gd name="T8" fmla="*/ 0 60000 65536"/>
              <a:gd name="T9" fmla="*/ 0 60000 65536"/>
              <a:gd name="T10" fmla="*/ 0 60000 65536"/>
              <a:gd name="T11" fmla="*/ 0 60000 65536"/>
              <a:gd name="T12" fmla="*/ 0 w 49"/>
              <a:gd name="T13" fmla="*/ 0 h 42"/>
              <a:gd name="T14" fmla="*/ 49 w 49"/>
              <a:gd name="T15" fmla="*/ 42 h 4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" h="42">
                <a:moveTo>
                  <a:pt x="0" y="42"/>
                </a:moveTo>
                <a:lnTo>
                  <a:pt x="27" y="0"/>
                </a:lnTo>
                <a:lnTo>
                  <a:pt x="49" y="31"/>
                </a:lnTo>
                <a:lnTo>
                  <a:pt x="0" y="42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28" name="Line 313"/>
          <p:cNvSpPr>
            <a:spLocks noChangeShapeType="1"/>
          </p:cNvSpPr>
          <p:nvPr/>
        </p:nvSpPr>
        <p:spPr bwMode="auto">
          <a:xfrm flipV="1">
            <a:off x="7080250" y="3422650"/>
            <a:ext cx="7938" cy="1730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29" name="Freeform 314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0" name="Freeform 315"/>
          <p:cNvSpPr>
            <a:spLocks/>
          </p:cNvSpPr>
          <p:nvPr/>
        </p:nvSpPr>
        <p:spPr bwMode="auto">
          <a:xfrm>
            <a:off x="7051675" y="3573463"/>
            <a:ext cx="58738" cy="74612"/>
          </a:xfrm>
          <a:custGeom>
            <a:avLst/>
            <a:gdLst>
              <a:gd name="T0" fmla="*/ 17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7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7" y="47"/>
                </a:moveTo>
                <a:lnTo>
                  <a:pt x="0" y="0"/>
                </a:lnTo>
                <a:lnTo>
                  <a:pt x="37" y="2"/>
                </a:lnTo>
                <a:lnTo>
                  <a:pt x="17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1" name="Freeform 316"/>
          <p:cNvSpPr>
            <a:spLocks/>
          </p:cNvSpPr>
          <p:nvPr/>
        </p:nvSpPr>
        <p:spPr bwMode="auto">
          <a:xfrm>
            <a:off x="7553326" y="3397251"/>
            <a:ext cx="417513" cy="417513"/>
          </a:xfrm>
          <a:custGeom>
            <a:avLst/>
            <a:gdLst>
              <a:gd name="T0" fmla="*/ 246 w 263"/>
              <a:gd name="T1" fmla="*/ 101 h 263"/>
              <a:gd name="T2" fmla="*/ 162 w 263"/>
              <a:gd name="T3" fmla="*/ 247 h 263"/>
              <a:gd name="T4" fmla="*/ 17 w 263"/>
              <a:gd name="T5" fmla="*/ 163 h 263"/>
              <a:gd name="T6" fmla="*/ 101 w 263"/>
              <a:gd name="T7" fmla="*/ 17 h 263"/>
              <a:gd name="T8" fmla="*/ 246 w 263"/>
              <a:gd name="T9" fmla="*/ 101 h 2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63"/>
              <a:gd name="T16" fmla="*/ 0 h 263"/>
              <a:gd name="T17" fmla="*/ 263 w 263"/>
              <a:gd name="T18" fmla="*/ 263 h 26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63" h="263">
                <a:moveTo>
                  <a:pt x="246" y="101"/>
                </a:moveTo>
                <a:cubicBezTo>
                  <a:pt x="263" y="165"/>
                  <a:pt x="226" y="230"/>
                  <a:pt x="162" y="247"/>
                </a:cubicBezTo>
                <a:cubicBezTo>
                  <a:pt x="99" y="263"/>
                  <a:pt x="34" y="226"/>
                  <a:pt x="17" y="163"/>
                </a:cubicBezTo>
                <a:cubicBezTo>
                  <a:pt x="0" y="99"/>
                  <a:pt x="38" y="34"/>
                  <a:pt x="101" y="17"/>
                </a:cubicBezTo>
                <a:cubicBezTo>
                  <a:pt x="164" y="0"/>
                  <a:pt x="229" y="38"/>
                  <a:pt x="246" y="101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2" name="Line 317"/>
          <p:cNvSpPr>
            <a:spLocks noChangeShapeType="1"/>
          </p:cNvSpPr>
          <p:nvPr/>
        </p:nvSpPr>
        <p:spPr bwMode="auto">
          <a:xfrm flipV="1">
            <a:off x="7716839" y="3038476"/>
            <a:ext cx="20637" cy="3333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33" name="Freeform 318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4" name="Freeform 319"/>
          <p:cNvSpPr>
            <a:spLocks/>
          </p:cNvSpPr>
          <p:nvPr/>
        </p:nvSpPr>
        <p:spPr bwMode="auto">
          <a:xfrm>
            <a:off x="7688264" y="3348038"/>
            <a:ext cx="58737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2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2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5" name="Line 320"/>
          <p:cNvSpPr>
            <a:spLocks noChangeShapeType="1"/>
          </p:cNvSpPr>
          <p:nvPr/>
        </p:nvSpPr>
        <p:spPr bwMode="auto">
          <a:xfrm flipV="1">
            <a:off x="7608888" y="3790950"/>
            <a:ext cx="114300" cy="241300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36" name="Freeform 321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7" name="Freeform 322"/>
          <p:cNvSpPr>
            <a:spLocks/>
          </p:cNvSpPr>
          <p:nvPr/>
        </p:nvSpPr>
        <p:spPr bwMode="auto">
          <a:xfrm>
            <a:off x="7586664" y="4002089"/>
            <a:ext cx="58737" cy="79375"/>
          </a:xfrm>
          <a:custGeom>
            <a:avLst/>
            <a:gdLst>
              <a:gd name="T0" fmla="*/ 0 w 37"/>
              <a:gd name="T1" fmla="*/ 50 h 50"/>
              <a:gd name="T2" fmla="*/ 2 w 37"/>
              <a:gd name="T3" fmla="*/ 0 h 50"/>
              <a:gd name="T4" fmla="*/ 37 w 37"/>
              <a:gd name="T5" fmla="*/ 16 h 50"/>
              <a:gd name="T6" fmla="*/ 0 w 37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50"/>
              <a:gd name="T14" fmla="*/ 37 w 37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50">
                <a:moveTo>
                  <a:pt x="0" y="50"/>
                </a:moveTo>
                <a:lnTo>
                  <a:pt x="2" y="0"/>
                </a:lnTo>
                <a:lnTo>
                  <a:pt x="37" y="16"/>
                </a:lnTo>
                <a:lnTo>
                  <a:pt x="0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38" name="Rectangle 323"/>
          <p:cNvSpPr>
            <a:spLocks noChangeArrowheads="1"/>
          </p:cNvSpPr>
          <p:nvPr/>
        </p:nvSpPr>
        <p:spPr bwMode="auto">
          <a:xfrm>
            <a:off x="2172041" y="5057776"/>
            <a:ext cx="599395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Pattern </a:t>
            </a:r>
          </a:p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of size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39" name="Rectangle 324"/>
          <p:cNvSpPr>
            <a:spLocks noChangeArrowheads="1"/>
          </p:cNvSpPr>
          <p:nvPr/>
        </p:nvSpPr>
        <p:spPr bwMode="auto">
          <a:xfrm>
            <a:off x="3604191" y="5062538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0" name="Rectangle 325"/>
          <p:cNvSpPr>
            <a:spLocks noChangeArrowheads="1"/>
          </p:cNvSpPr>
          <p:nvPr/>
        </p:nvSpPr>
        <p:spPr bwMode="auto">
          <a:xfrm>
            <a:off x="4130833" y="5062538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1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1" name="Rectangle 326"/>
          <p:cNvSpPr>
            <a:spLocks noChangeArrowheads="1"/>
          </p:cNvSpPr>
          <p:nvPr/>
        </p:nvSpPr>
        <p:spPr bwMode="auto">
          <a:xfrm>
            <a:off x="5340916" y="5057775"/>
            <a:ext cx="454483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2" name="Rectangle 327"/>
          <p:cNvSpPr>
            <a:spLocks noChangeArrowheads="1"/>
          </p:cNvSpPr>
          <p:nvPr/>
        </p:nvSpPr>
        <p:spPr bwMode="auto">
          <a:xfrm>
            <a:off x="5867558" y="5057775"/>
            <a:ext cx="131446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 2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3" name="Rectangle 328"/>
          <p:cNvSpPr>
            <a:spLocks noChangeArrowheads="1"/>
          </p:cNvSpPr>
          <p:nvPr/>
        </p:nvSpPr>
        <p:spPr bwMode="auto">
          <a:xfrm>
            <a:off x="6944447" y="5043488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3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4" name="Rectangle 330"/>
          <p:cNvSpPr>
            <a:spLocks noChangeArrowheads="1"/>
          </p:cNvSpPr>
          <p:nvPr/>
        </p:nvSpPr>
        <p:spPr bwMode="auto">
          <a:xfrm>
            <a:off x="6750151" y="5264150"/>
            <a:ext cx="1187248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non-overlapped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5" name="Oval 332"/>
          <p:cNvSpPr>
            <a:spLocks noChangeArrowheads="1"/>
          </p:cNvSpPr>
          <p:nvPr/>
        </p:nvSpPr>
        <p:spPr bwMode="auto">
          <a:xfrm>
            <a:off x="9602789" y="2846389"/>
            <a:ext cx="395287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46" name="Rectangle 333"/>
          <p:cNvSpPr>
            <a:spLocks noChangeArrowheads="1"/>
          </p:cNvSpPr>
          <p:nvPr/>
        </p:nvSpPr>
        <p:spPr bwMode="auto">
          <a:xfrm>
            <a:off x="9769742" y="2944813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47" name="Freeform 334"/>
          <p:cNvSpPr>
            <a:spLocks/>
          </p:cNvSpPr>
          <p:nvPr/>
        </p:nvSpPr>
        <p:spPr bwMode="auto">
          <a:xfrm>
            <a:off x="9602789" y="2846389"/>
            <a:ext cx="395287" cy="396875"/>
          </a:xfrm>
          <a:custGeom>
            <a:avLst/>
            <a:gdLst>
              <a:gd name="T0" fmla="*/ 249 w 249"/>
              <a:gd name="T1" fmla="*/ 125 h 250"/>
              <a:gd name="T2" fmla="*/ 124 w 249"/>
              <a:gd name="T3" fmla="*/ 250 h 250"/>
              <a:gd name="T4" fmla="*/ 0 w 249"/>
              <a:gd name="T5" fmla="*/ 125 h 250"/>
              <a:gd name="T6" fmla="*/ 124 w 249"/>
              <a:gd name="T7" fmla="*/ 0 h 250"/>
              <a:gd name="T8" fmla="*/ 249 w 249"/>
              <a:gd name="T9" fmla="*/ 125 h 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49"/>
              <a:gd name="T16" fmla="*/ 0 h 250"/>
              <a:gd name="T17" fmla="*/ 249 w 249"/>
              <a:gd name="T18" fmla="*/ 250 h 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49" h="250">
                <a:moveTo>
                  <a:pt x="249" y="125"/>
                </a:moveTo>
                <a:cubicBezTo>
                  <a:pt x="249" y="194"/>
                  <a:pt x="194" y="250"/>
                  <a:pt x="124" y="250"/>
                </a:cubicBezTo>
                <a:cubicBezTo>
                  <a:pt x="56" y="250"/>
                  <a:pt x="0" y="194"/>
                  <a:pt x="0" y="125"/>
                </a:cubicBezTo>
                <a:cubicBezTo>
                  <a:pt x="0" y="56"/>
                  <a:pt x="56" y="0"/>
                  <a:pt x="124" y="0"/>
                </a:cubicBezTo>
                <a:cubicBezTo>
                  <a:pt x="194" y="0"/>
                  <a:pt x="249" y="56"/>
                  <a:pt x="249" y="125"/>
                </a:cubicBezTo>
              </a:path>
            </a:pathLst>
          </a:cu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48" name="Oval 335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49" name="Oval 336"/>
          <p:cNvSpPr>
            <a:spLocks noChangeArrowheads="1"/>
          </p:cNvSpPr>
          <p:nvPr/>
        </p:nvSpPr>
        <p:spPr bwMode="auto">
          <a:xfrm>
            <a:off x="9953626" y="3398839"/>
            <a:ext cx="396875" cy="396875"/>
          </a:xfrm>
          <a:prstGeom prst="ellipse">
            <a:avLst/>
          </a:prstGeom>
          <a:solidFill>
            <a:srgbClr val="FFFF99"/>
          </a:solidFill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0" name="Rectangle 337"/>
          <p:cNvSpPr>
            <a:spLocks noChangeArrowheads="1"/>
          </p:cNvSpPr>
          <p:nvPr/>
        </p:nvSpPr>
        <p:spPr bwMode="auto">
          <a:xfrm>
            <a:off x="10124586" y="3497263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51" name="Oval 338"/>
          <p:cNvSpPr>
            <a:spLocks noChangeArrowheads="1"/>
          </p:cNvSpPr>
          <p:nvPr/>
        </p:nvSpPr>
        <p:spPr bwMode="auto">
          <a:xfrm>
            <a:off x="8999538" y="4332288"/>
            <a:ext cx="417512" cy="417512"/>
          </a:xfrm>
          <a:prstGeom prst="ellips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2" name="Rectangle 339"/>
          <p:cNvSpPr>
            <a:spLocks noChangeArrowheads="1"/>
          </p:cNvSpPr>
          <p:nvPr/>
        </p:nvSpPr>
        <p:spPr bwMode="auto">
          <a:xfrm>
            <a:off x="9192756" y="4457700"/>
            <a:ext cx="94577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C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53" name="Line 341"/>
          <p:cNvSpPr>
            <a:spLocks noChangeShapeType="1"/>
          </p:cNvSpPr>
          <p:nvPr/>
        </p:nvSpPr>
        <p:spPr bwMode="auto">
          <a:xfrm>
            <a:off x="9886950" y="3219450"/>
            <a:ext cx="139700" cy="160338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54" name="Freeform 342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5" name="Freeform 343"/>
          <p:cNvSpPr>
            <a:spLocks/>
          </p:cNvSpPr>
          <p:nvPr/>
        </p:nvSpPr>
        <p:spPr bwMode="auto">
          <a:xfrm>
            <a:off x="9991725" y="3343275"/>
            <a:ext cx="69850" cy="76200"/>
          </a:xfrm>
          <a:custGeom>
            <a:avLst/>
            <a:gdLst>
              <a:gd name="T0" fmla="*/ 44 w 44"/>
              <a:gd name="T1" fmla="*/ 48 h 48"/>
              <a:gd name="T2" fmla="*/ 0 w 44"/>
              <a:gd name="T3" fmla="*/ 25 h 48"/>
              <a:gd name="T4" fmla="*/ 29 w 44"/>
              <a:gd name="T5" fmla="*/ 0 h 48"/>
              <a:gd name="T6" fmla="*/ 44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44" y="48"/>
                </a:moveTo>
                <a:lnTo>
                  <a:pt x="0" y="25"/>
                </a:lnTo>
                <a:lnTo>
                  <a:pt x="29" y="0"/>
                </a:lnTo>
                <a:lnTo>
                  <a:pt x="44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6" name="Line 344"/>
          <p:cNvSpPr>
            <a:spLocks noChangeShapeType="1"/>
          </p:cNvSpPr>
          <p:nvPr/>
        </p:nvSpPr>
        <p:spPr bwMode="auto">
          <a:xfrm flipV="1">
            <a:off x="9315450" y="3219451"/>
            <a:ext cx="395288" cy="10826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57" name="Freeform 345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8" name="Freeform 346"/>
          <p:cNvSpPr>
            <a:spLocks/>
          </p:cNvSpPr>
          <p:nvPr/>
        </p:nvSpPr>
        <p:spPr bwMode="auto">
          <a:xfrm>
            <a:off x="9297988" y="4273551"/>
            <a:ext cx="55562" cy="79375"/>
          </a:xfrm>
          <a:custGeom>
            <a:avLst/>
            <a:gdLst>
              <a:gd name="T0" fmla="*/ 1 w 35"/>
              <a:gd name="T1" fmla="*/ 50 h 50"/>
              <a:gd name="T2" fmla="*/ 0 w 35"/>
              <a:gd name="T3" fmla="*/ 0 h 50"/>
              <a:gd name="T4" fmla="*/ 35 w 35"/>
              <a:gd name="T5" fmla="*/ 13 h 50"/>
              <a:gd name="T6" fmla="*/ 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1" y="50"/>
                </a:moveTo>
                <a:lnTo>
                  <a:pt x="0" y="0"/>
                </a:lnTo>
                <a:lnTo>
                  <a:pt x="35" y="13"/>
                </a:lnTo>
                <a:lnTo>
                  <a:pt x="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59" name="Line 347"/>
          <p:cNvSpPr>
            <a:spLocks noChangeShapeType="1"/>
          </p:cNvSpPr>
          <p:nvPr/>
        </p:nvSpPr>
        <p:spPr bwMode="auto">
          <a:xfrm flipV="1">
            <a:off x="9426575" y="3735389"/>
            <a:ext cx="584200" cy="669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60" name="Freeform 348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1" name="Freeform 349"/>
          <p:cNvSpPr>
            <a:spLocks/>
          </p:cNvSpPr>
          <p:nvPr/>
        </p:nvSpPr>
        <p:spPr bwMode="auto">
          <a:xfrm>
            <a:off x="9393238" y="4370388"/>
            <a:ext cx="69850" cy="76200"/>
          </a:xfrm>
          <a:custGeom>
            <a:avLst/>
            <a:gdLst>
              <a:gd name="T0" fmla="*/ 0 w 44"/>
              <a:gd name="T1" fmla="*/ 48 h 48"/>
              <a:gd name="T2" fmla="*/ 16 w 44"/>
              <a:gd name="T3" fmla="*/ 0 h 48"/>
              <a:gd name="T4" fmla="*/ 44 w 44"/>
              <a:gd name="T5" fmla="*/ 26 h 48"/>
              <a:gd name="T6" fmla="*/ 0 w 44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44"/>
              <a:gd name="T13" fmla="*/ 0 h 48"/>
              <a:gd name="T14" fmla="*/ 44 w 44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" h="48">
                <a:moveTo>
                  <a:pt x="0" y="48"/>
                </a:moveTo>
                <a:lnTo>
                  <a:pt x="16" y="0"/>
                </a:lnTo>
                <a:lnTo>
                  <a:pt x="44" y="26"/>
                </a:lnTo>
                <a:lnTo>
                  <a:pt x="0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2" name="Oval 350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3" name="Rectangle 351"/>
          <p:cNvSpPr>
            <a:spLocks noChangeArrowheads="1"/>
          </p:cNvSpPr>
          <p:nvPr/>
        </p:nvSpPr>
        <p:spPr bwMode="auto">
          <a:xfrm>
            <a:off x="8614042" y="3016250"/>
            <a:ext cx="109004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A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64" name="Oval 352"/>
          <p:cNvSpPr>
            <a:spLocks noChangeArrowheads="1"/>
          </p:cNvSpPr>
          <p:nvPr/>
        </p:nvSpPr>
        <p:spPr bwMode="auto">
          <a:xfrm>
            <a:off x="8447089" y="2916239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5" name="Oval 353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solidFill>
            <a:srgbClr val="FFFF99"/>
          </a:solidFill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6" name="Rectangle 354"/>
          <p:cNvSpPr>
            <a:spLocks noChangeArrowheads="1"/>
          </p:cNvSpPr>
          <p:nvPr/>
        </p:nvSpPr>
        <p:spPr bwMode="auto">
          <a:xfrm>
            <a:off x="9130811" y="3536950"/>
            <a:ext cx="10099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B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67" name="Oval 355"/>
          <p:cNvSpPr>
            <a:spLocks noChangeArrowheads="1"/>
          </p:cNvSpPr>
          <p:nvPr/>
        </p:nvSpPr>
        <p:spPr bwMode="auto">
          <a:xfrm>
            <a:off x="8959851" y="3438526"/>
            <a:ext cx="396875" cy="396875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8" name="Oval 356"/>
          <p:cNvSpPr>
            <a:spLocks noChangeArrowheads="1"/>
          </p:cNvSpPr>
          <p:nvPr/>
        </p:nvSpPr>
        <p:spPr bwMode="auto">
          <a:xfrm>
            <a:off x="8999539" y="2344739"/>
            <a:ext cx="376237" cy="376237"/>
          </a:xfrm>
          <a:prstGeom prst="ellipse">
            <a:avLst/>
          </a:prstGeom>
          <a:noFill/>
          <a:ln w="20638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69" name="Line 357"/>
          <p:cNvSpPr>
            <a:spLocks noChangeShapeType="1"/>
          </p:cNvSpPr>
          <p:nvPr/>
        </p:nvSpPr>
        <p:spPr bwMode="auto">
          <a:xfrm>
            <a:off x="8820150" y="3200401"/>
            <a:ext cx="211138" cy="220663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70" name="Freeform 358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1" name="Freeform 359"/>
          <p:cNvSpPr>
            <a:spLocks/>
          </p:cNvSpPr>
          <p:nvPr/>
        </p:nvSpPr>
        <p:spPr bwMode="auto">
          <a:xfrm>
            <a:off x="8996364" y="3384551"/>
            <a:ext cx="71437" cy="74613"/>
          </a:xfrm>
          <a:custGeom>
            <a:avLst/>
            <a:gdLst>
              <a:gd name="T0" fmla="*/ 45 w 45"/>
              <a:gd name="T1" fmla="*/ 47 h 47"/>
              <a:gd name="T2" fmla="*/ 0 w 45"/>
              <a:gd name="T3" fmla="*/ 27 h 47"/>
              <a:gd name="T4" fmla="*/ 27 w 45"/>
              <a:gd name="T5" fmla="*/ 0 h 47"/>
              <a:gd name="T6" fmla="*/ 45 w 45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45"/>
              <a:gd name="T13" fmla="*/ 0 h 47"/>
              <a:gd name="T14" fmla="*/ 45 w 45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" h="47">
                <a:moveTo>
                  <a:pt x="45" y="47"/>
                </a:moveTo>
                <a:lnTo>
                  <a:pt x="0" y="27"/>
                </a:lnTo>
                <a:lnTo>
                  <a:pt x="27" y="0"/>
                </a:lnTo>
                <a:lnTo>
                  <a:pt x="4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2" name="Line 360"/>
          <p:cNvSpPr>
            <a:spLocks noChangeShapeType="1"/>
          </p:cNvSpPr>
          <p:nvPr/>
        </p:nvSpPr>
        <p:spPr bwMode="auto">
          <a:xfrm>
            <a:off x="8731250" y="3289301"/>
            <a:ext cx="311150" cy="10509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73" name="Freeform 361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4" name="Freeform 362"/>
          <p:cNvSpPr>
            <a:spLocks/>
          </p:cNvSpPr>
          <p:nvPr/>
        </p:nvSpPr>
        <p:spPr bwMode="auto">
          <a:xfrm>
            <a:off x="9009063" y="4311651"/>
            <a:ext cx="55562" cy="79375"/>
          </a:xfrm>
          <a:custGeom>
            <a:avLst/>
            <a:gdLst>
              <a:gd name="T0" fmla="*/ 31 w 35"/>
              <a:gd name="T1" fmla="*/ 50 h 50"/>
              <a:gd name="T2" fmla="*/ 0 w 35"/>
              <a:gd name="T3" fmla="*/ 11 h 50"/>
              <a:gd name="T4" fmla="*/ 35 w 35"/>
              <a:gd name="T5" fmla="*/ 0 h 50"/>
              <a:gd name="T6" fmla="*/ 31 w 35"/>
              <a:gd name="T7" fmla="*/ 50 h 50"/>
              <a:gd name="T8" fmla="*/ 0 60000 65536"/>
              <a:gd name="T9" fmla="*/ 0 60000 65536"/>
              <a:gd name="T10" fmla="*/ 0 60000 65536"/>
              <a:gd name="T11" fmla="*/ 0 60000 65536"/>
              <a:gd name="T12" fmla="*/ 0 w 35"/>
              <a:gd name="T13" fmla="*/ 0 h 50"/>
              <a:gd name="T14" fmla="*/ 35 w 35"/>
              <a:gd name="T15" fmla="*/ 50 h 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" h="50">
                <a:moveTo>
                  <a:pt x="31" y="50"/>
                </a:moveTo>
                <a:lnTo>
                  <a:pt x="0" y="11"/>
                </a:lnTo>
                <a:lnTo>
                  <a:pt x="35" y="0"/>
                </a:lnTo>
                <a:lnTo>
                  <a:pt x="31" y="50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5" name="Line 363"/>
          <p:cNvSpPr>
            <a:spLocks noChangeShapeType="1"/>
          </p:cNvSpPr>
          <p:nvPr/>
        </p:nvSpPr>
        <p:spPr bwMode="auto">
          <a:xfrm flipV="1">
            <a:off x="9210675" y="3811589"/>
            <a:ext cx="33338" cy="46672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76" name="Freeform 364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7" name="Freeform 365"/>
          <p:cNvSpPr>
            <a:spLocks/>
          </p:cNvSpPr>
          <p:nvPr/>
        </p:nvSpPr>
        <p:spPr bwMode="auto">
          <a:xfrm>
            <a:off x="9183689" y="4256088"/>
            <a:ext cx="58737" cy="74612"/>
          </a:xfrm>
          <a:custGeom>
            <a:avLst/>
            <a:gdLst>
              <a:gd name="T0" fmla="*/ 15 w 37"/>
              <a:gd name="T1" fmla="*/ 47 h 47"/>
              <a:gd name="T2" fmla="*/ 0 w 37"/>
              <a:gd name="T3" fmla="*/ 0 h 47"/>
              <a:gd name="T4" fmla="*/ 37 w 37"/>
              <a:gd name="T5" fmla="*/ 2 h 47"/>
              <a:gd name="T6" fmla="*/ 15 w 37"/>
              <a:gd name="T7" fmla="*/ 47 h 47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7"/>
              <a:gd name="T14" fmla="*/ 37 w 37"/>
              <a:gd name="T15" fmla="*/ 47 h 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7">
                <a:moveTo>
                  <a:pt x="15" y="47"/>
                </a:moveTo>
                <a:lnTo>
                  <a:pt x="0" y="0"/>
                </a:lnTo>
                <a:lnTo>
                  <a:pt x="37" y="2"/>
                </a:lnTo>
                <a:lnTo>
                  <a:pt x="15" y="47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78" name="Rectangle 366"/>
          <p:cNvSpPr>
            <a:spLocks noChangeArrowheads="1"/>
          </p:cNvSpPr>
          <p:nvPr/>
        </p:nvSpPr>
        <p:spPr bwMode="auto">
          <a:xfrm>
            <a:off x="8881197" y="5032375"/>
            <a:ext cx="585930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Graph 4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79" name="Rectangle 368"/>
          <p:cNvSpPr>
            <a:spLocks noChangeArrowheads="1"/>
          </p:cNvSpPr>
          <p:nvPr/>
        </p:nvSpPr>
        <p:spPr bwMode="auto">
          <a:xfrm>
            <a:off x="8867155" y="5253038"/>
            <a:ext cx="844205" cy="215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/>
            <a:r>
              <a:rPr lang="en-US" sz="1400" b="1">
                <a:solidFill>
                  <a:srgbClr val="000000"/>
                </a:solidFill>
                <a:cs typeface="Arial" pitchFamily="34" charset="0"/>
              </a:rPr>
              <a:t>overlapped</a:t>
            </a:r>
            <a:endParaRPr lang="en-US" sz="1400" b="1">
              <a:cs typeface="Arial" pitchFamily="34" charset="0"/>
            </a:endParaRPr>
          </a:p>
        </p:txBody>
      </p:sp>
      <p:sp>
        <p:nvSpPr>
          <p:cNvPr id="683180" name="Line 370"/>
          <p:cNvSpPr>
            <a:spLocks noChangeShapeType="1"/>
          </p:cNvSpPr>
          <p:nvPr/>
        </p:nvSpPr>
        <p:spPr bwMode="auto">
          <a:xfrm flipV="1">
            <a:off x="5014913" y="3284539"/>
            <a:ext cx="93662" cy="1171575"/>
          </a:xfrm>
          <a:prstGeom prst="line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81" name="Freeform 371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2" name="Freeform 372"/>
          <p:cNvSpPr>
            <a:spLocks/>
          </p:cNvSpPr>
          <p:nvPr/>
        </p:nvSpPr>
        <p:spPr bwMode="auto">
          <a:xfrm>
            <a:off x="4987925" y="4432300"/>
            <a:ext cx="58738" cy="76200"/>
          </a:xfrm>
          <a:custGeom>
            <a:avLst/>
            <a:gdLst>
              <a:gd name="T0" fmla="*/ 15 w 37"/>
              <a:gd name="T1" fmla="*/ 48 h 48"/>
              <a:gd name="T2" fmla="*/ 0 w 37"/>
              <a:gd name="T3" fmla="*/ 0 h 48"/>
              <a:gd name="T4" fmla="*/ 37 w 37"/>
              <a:gd name="T5" fmla="*/ 3 h 48"/>
              <a:gd name="T6" fmla="*/ 15 w 37"/>
              <a:gd name="T7" fmla="*/ 48 h 48"/>
              <a:gd name="T8" fmla="*/ 0 60000 65536"/>
              <a:gd name="T9" fmla="*/ 0 60000 65536"/>
              <a:gd name="T10" fmla="*/ 0 60000 65536"/>
              <a:gd name="T11" fmla="*/ 0 60000 65536"/>
              <a:gd name="T12" fmla="*/ 0 w 37"/>
              <a:gd name="T13" fmla="*/ 0 h 48"/>
              <a:gd name="T14" fmla="*/ 37 w 37"/>
              <a:gd name="T15" fmla="*/ 48 h 4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" h="48">
                <a:moveTo>
                  <a:pt x="15" y="48"/>
                </a:moveTo>
                <a:lnTo>
                  <a:pt x="0" y="0"/>
                </a:lnTo>
                <a:lnTo>
                  <a:pt x="37" y="3"/>
                </a:lnTo>
                <a:lnTo>
                  <a:pt x="15" y="48"/>
                </a:lnTo>
                <a:close/>
              </a:path>
            </a:pathLst>
          </a:cu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3" name="Line 373"/>
          <p:cNvSpPr>
            <a:spLocks noChangeShapeType="1"/>
          </p:cNvSpPr>
          <p:nvPr/>
        </p:nvSpPr>
        <p:spPr bwMode="auto">
          <a:xfrm flipV="1">
            <a:off x="8772525" y="2663826"/>
            <a:ext cx="280988" cy="2397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84" name="Freeform 374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5" name="Freeform 375"/>
          <p:cNvSpPr>
            <a:spLocks/>
          </p:cNvSpPr>
          <p:nvPr/>
        </p:nvSpPr>
        <p:spPr bwMode="auto">
          <a:xfrm>
            <a:off x="8731250" y="2867025"/>
            <a:ext cx="76200" cy="69850"/>
          </a:xfrm>
          <a:custGeom>
            <a:avLst/>
            <a:gdLst>
              <a:gd name="T0" fmla="*/ 0 w 48"/>
              <a:gd name="T1" fmla="*/ 44 h 44"/>
              <a:gd name="T2" fmla="*/ 24 w 48"/>
              <a:gd name="T3" fmla="*/ 0 h 44"/>
              <a:gd name="T4" fmla="*/ 48 w 48"/>
              <a:gd name="T5" fmla="*/ 28 h 44"/>
              <a:gd name="T6" fmla="*/ 0 w 48"/>
              <a:gd name="T7" fmla="*/ 44 h 44"/>
              <a:gd name="T8" fmla="*/ 0 60000 65536"/>
              <a:gd name="T9" fmla="*/ 0 60000 65536"/>
              <a:gd name="T10" fmla="*/ 0 60000 65536"/>
              <a:gd name="T11" fmla="*/ 0 60000 65536"/>
              <a:gd name="T12" fmla="*/ 0 w 48"/>
              <a:gd name="T13" fmla="*/ 0 h 44"/>
              <a:gd name="T14" fmla="*/ 48 w 48"/>
              <a:gd name="T15" fmla="*/ 44 h 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" h="44">
                <a:moveTo>
                  <a:pt x="0" y="44"/>
                </a:moveTo>
                <a:lnTo>
                  <a:pt x="24" y="0"/>
                </a:lnTo>
                <a:lnTo>
                  <a:pt x="48" y="28"/>
                </a:lnTo>
                <a:lnTo>
                  <a:pt x="0" y="44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6" name="Line 376"/>
          <p:cNvSpPr>
            <a:spLocks noChangeShapeType="1"/>
          </p:cNvSpPr>
          <p:nvPr/>
        </p:nvSpPr>
        <p:spPr bwMode="auto">
          <a:xfrm>
            <a:off x="9355138" y="2616201"/>
            <a:ext cx="265112" cy="252413"/>
          </a:xfrm>
          <a:prstGeom prst="line">
            <a:avLst/>
          </a:pr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83187" name="Freeform 377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solidFill>
            <a:srgbClr val="00206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  <p:sp>
        <p:nvSpPr>
          <p:cNvPr id="683188" name="Freeform 378"/>
          <p:cNvSpPr>
            <a:spLocks/>
          </p:cNvSpPr>
          <p:nvPr/>
        </p:nvSpPr>
        <p:spPr bwMode="auto">
          <a:xfrm>
            <a:off x="9585326" y="2832100"/>
            <a:ext cx="73025" cy="71438"/>
          </a:xfrm>
          <a:custGeom>
            <a:avLst/>
            <a:gdLst>
              <a:gd name="T0" fmla="*/ 46 w 46"/>
              <a:gd name="T1" fmla="*/ 45 h 45"/>
              <a:gd name="T2" fmla="*/ 0 w 46"/>
              <a:gd name="T3" fmla="*/ 27 h 45"/>
              <a:gd name="T4" fmla="*/ 26 w 46"/>
              <a:gd name="T5" fmla="*/ 0 h 45"/>
              <a:gd name="T6" fmla="*/ 46 w 46"/>
              <a:gd name="T7" fmla="*/ 45 h 45"/>
              <a:gd name="T8" fmla="*/ 0 60000 65536"/>
              <a:gd name="T9" fmla="*/ 0 60000 65536"/>
              <a:gd name="T10" fmla="*/ 0 60000 65536"/>
              <a:gd name="T11" fmla="*/ 0 60000 65536"/>
              <a:gd name="T12" fmla="*/ 0 w 46"/>
              <a:gd name="T13" fmla="*/ 0 h 45"/>
              <a:gd name="T14" fmla="*/ 46 w 46"/>
              <a:gd name="T15" fmla="*/ 45 h 4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" h="45">
                <a:moveTo>
                  <a:pt x="46" y="45"/>
                </a:moveTo>
                <a:lnTo>
                  <a:pt x="0" y="27"/>
                </a:lnTo>
                <a:lnTo>
                  <a:pt x="26" y="0"/>
                </a:lnTo>
                <a:lnTo>
                  <a:pt x="46" y="45"/>
                </a:lnTo>
                <a:close/>
              </a:path>
            </a:pathLst>
          </a:custGeom>
          <a:noFill/>
          <a:ln w="9525">
            <a:solidFill>
              <a:srgbClr val="002060"/>
            </a:solidFill>
            <a:miter lim="800000"/>
            <a:headEnd/>
            <a:tailEnd/>
          </a:ln>
        </p:spPr>
        <p:txBody>
          <a:bodyPr/>
          <a:lstStyle/>
          <a:p>
            <a:pPr eaLnBrk="0" hangingPunct="0"/>
            <a:endParaRPr lang="en-US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183238"/>
      </p:ext>
    </p:extLst>
  </p:cSld>
  <p:clrMapOvr>
    <a:masterClrMapping/>
  </p:clrMapOvr>
  <p:transition advTm="32128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Frequent Subgraphs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64C44-CACF-468E-870C-28F8E54EA5D5}"/>
              </a:ext>
            </a:extLst>
          </p:cNvPr>
          <p:cNvSpPr/>
          <p:nvPr/>
        </p:nvSpPr>
        <p:spPr>
          <a:xfrm>
            <a:off x="1428750" y="3071336"/>
            <a:ext cx="9334500" cy="52322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lvl="1"/>
            <a:r>
              <a:rPr lang="en-US" sz="2800" dirty="0"/>
              <a:t>Extending subgraphs greedily to avoid combinatorial explosion</a:t>
            </a:r>
          </a:p>
        </p:txBody>
      </p:sp>
      <p:pic>
        <p:nvPicPr>
          <p:cNvPr id="6" name="Picture 4" descr="Image result for idea icon free">
            <a:extLst>
              <a:ext uri="{FF2B5EF4-FFF2-40B4-BE49-F238E27FC236}">
                <a16:creationId xmlns:a16="http://schemas.microsoft.com/office/drawing/2014/main" id="{5293525F-5712-4457-8635-6747B98F20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799" y="2951946"/>
            <a:ext cx="739951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9888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2C385-4E40-D740-98B4-F5F67F102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201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Empirical Evaluation</a:t>
            </a:r>
          </a:p>
        </p:txBody>
      </p:sp>
      <p:grpSp>
        <p:nvGrpSpPr>
          <p:cNvPr id="18" name="Group 186">
            <a:extLst>
              <a:ext uri="{FF2B5EF4-FFF2-40B4-BE49-F238E27FC236}">
                <a16:creationId xmlns:a16="http://schemas.microsoft.com/office/drawing/2014/main" id="{A153F605-128D-7344-AB74-C95ADEA91EE4}"/>
              </a:ext>
            </a:extLst>
          </p:cNvPr>
          <p:cNvGrpSpPr/>
          <p:nvPr/>
        </p:nvGrpSpPr>
        <p:grpSpPr>
          <a:xfrm>
            <a:off x="838200" y="1748354"/>
            <a:ext cx="10515599" cy="656590"/>
            <a:chOff x="0" y="-55256"/>
            <a:chExt cx="8471143" cy="1000703"/>
          </a:xfrm>
        </p:grpSpPr>
        <p:sp>
          <p:nvSpPr>
            <p:cNvPr id="19" name="Shape 184">
              <a:extLst>
                <a:ext uri="{FF2B5EF4-FFF2-40B4-BE49-F238E27FC236}">
                  <a16:creationId xmlns:a16="http://schemas.microsoft.com/office/drawing/2014/main" id="{2EA5B195-918E-F44B-8775-153B491009C7}"/>
                </a:ext>
              </a:extLst>
            </p:cNvPr>
            <p:cNvSpPr/>
            <p:nvPr/>
          </p:nvSpPr>
          <p:spPr>
            <a:xfrm>
              <a:off x="0" y="0"/>
              <a:ext cx="449786" cy="8603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3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25400" dist="25400" dir="2388334" rotWithShape="0">
                <a:srgbClr val="000000">
                  <a:alpha val="7931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1</a:t>
              </a:r>
            </a:p>
          </p:txBody>
        </p:sp>
        <p:sp>
          <p:nvSpPr>
            <p:cNvPr id="20" name="Shape 185">
              <a:extLst>
                <a:ext uri="{FF2B5EF4-FFF2-40B4-BE49-F238E27FC236}">
                  <a16:creationId xmlns:a16="http://schemas.microsoft.com/office/drawing/2014/main" id="{3AA45CB7-F5C0-314A-BF76-4AC247B05B8A}"/>
                </a:ext>
              </a:extLst>
            </p:cNvPr>
            <p:cNvSpPr/>
            <p:nvPr/>
          </p:nvSpPr>
          <p:spPr>
            <a:xfrm>
              <a:off x="890188" y="-55256"/>
              <a:ext cx="7580955" cy="10007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Meaningfulness</a:t>
              </a:r>
              <a:endParaRPr sz="3600" dirty="0"/>
            </a:p>
          </p:txBody>
        </p:sp>
      </p:grpSp>
      <p:grpSp>
        <p:nvGrpSpPr>
          <p:cNvPr id="21" name="Group 189">
            <a:extLst>
              <a:ext uri="{FF2B5EF4-FFF2-40B4-BE49-F238E27FC236}">
                <a16:creationId xmlns:a16="http://schemas.microsoft.com/office/drawing/2014/main" id="{4245673B-AFF5-1948-8117-C382EC5A155A}"/>
              </a:ext>
            </a:extLst>
          </p:cNvPr>
          <p:cNvGrpSpPr/>
          <p:nvPr/>
        </p:nvGrpSpPr>
        <p:grpSpPr>
          <a:xfrm>
            <a:off x="838200" y="2628733"/>
            <a:ext cx="10515600" cy="656590"/>
            <a:chOff x="0" y="-55257"/>
            <a:chExt cx="5117125" cy="1000702"/>
          </a:xfrm>
        </p:grpSpPr>
        <p:sp>
          <p:nvSpPr>
            <p:cNvPr id="22" name="Shape 187">
              <a:extLst>
                <a:ext uri="{FF2B5EF4-FFF2-40B4-BE49-F238E27FC236}">
                  <a16:creationId xmlns:a16="http://schemas.microsoft.com/office/drawing/2014/main" id="{76469688-7C8E-3B4E-A95A-0EBC760524AA}"/>
                </a:ext>
              </a:extLst>
            </p:cNvPr>
            <p:cNvSpPr/>
            <p:nvPr/>
          </p:nvSpPr>
          <p:spPr>
            <a:xfrm>
              <a:off x="0" y="2"/>
              <a:ext cx="271700" cy="8603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4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2</a:t>
              </a:r>
            </a:p>
          </p:txBody>
        </p:sp>
        <p:sp>
          <p:nvSpPr>
            <p:cNvPr id="23" name="Shape 188">
              <a:extLst>
                <a:ext uri="{FF2B5EF4-FFF2-40B4-BE49-F238E27FC236}">
                  <a16:creationId xmlns:a16="http://schemas.microsoft.com/office/drawing/2014/main" id="{B95DA0FF-6E3E-D74F-8611-97A82B8F7918}"/>
                </a:ext>
              </a:extLst>
            </p:cNvPr>
            <p:cNvSpPr/>
            <p:nvPr/>
          </p:nvSpPr>
          <p:spPr>
            <a:xfrm>
              <a:off x="537732" y="-55257"/>
              <a:ext cx="4579393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Comparison with syntax-based approach</a:t>
              </a:r>
              <a:endParaRPr sz="3600" dirty="0"/>
            </a:p>
          </p:txBody>
        </p:sp>
      </p:grpSp>
      <p:grpSp>
        <p:nvGrpSpPr>
          <p:cNvPr id="24" name="Group 192">
            <a:extLst>
              <a:ext uri="{FF2B5EF4-FFF2-40B4-BE49-F238E27FC236}">
                <a16:creationId xmlns:a16="http://schemas.microsoft.com/office/drawing/2014/main" id="{4663FDB7-367A-174D-8DAB-656FC53E8565}"/>
              </a:ext>
            </a:extLst>
          </p:cNvPr>
          <p:cNvGrpSpPr/>
          <p:nvPr/>
        </p:nvGrpSpPr>
        <p:grpSpPr>
          <a:xfrm>
            <a:off x="838200" y="3592242"/>
            <a:ext cx="10515599" cy="656590"/>
            <a:chOff x="0" y="-55256"/>
            <a:chExt cx="5904879" cy="1000703"/>
          </a:xfrm>
        </p:grpSpPr>
        <p:sp>
          <p:nvSpPr>
            <p:cNvPr id="25" name="Shape 190">
              <a:extLst>
                <a:ext uri="{FF2B5EF4-FFF2-40B4-BE49-F238E27FC236}">
                  <a16:creationId xmlns:a16="http://schemas.microsoft.com/office/drawing/2014/main" id="{00E4D6AF-A802-1C47-AD61-F2B9E3915BA0}"/>
                </a:ext>
              </a:extLst>
            </p:cNvPr>
            <p:cNvSpPr/>
            <p:nvPr/>
          </p:nvSpPr>
          <p:spPr>
            <a:xfrm>
              <a:off x="0" y="0"/>
              <a:ext cx="313527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5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50800" dist="127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3</a:t>
              </a:r>
            </a:p>
          </p:txBody>
        </p:sp>
        <p:sp>
          <p:nvSpPr>
            <p:cNvPr id="26" name="Shape 191">
              <a:extLst>
                <a:ext uri="{FF2B5EF4-FFF2-40B4-BE49-F238E27FC236}">
                  <a16:creationId xmlns:a16="http://schemas.microsoft.com/office/drawing/2014/main" id="{BA5AE18E-0C23-BF44-94D8-474F2968403E}"/>
                </a:ext>
              </a:extLst>
            </p:cNvPr>
            <p:cNvSpPr/>
            <p:nvPr/>
          </p:nvSpPr>
          <p:spPr>
            <a:xfrm>
              <a:off x="620513" y="-55256"/>
              <a:ext cx="5284366" cy="10007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Maintenance Activities</a:t>
              </a:r>
              <a:endParaRPr sz="3600" dirty="0"/>
            </a:p>
          </p:txBody>
        </p:sp>
      </p:grpSp>
      <p:grpSp>
        <p:nvGrpSpPr>
          <p:cNvPr id="27" name="Group 195">
            <a:extLst>
              <a:ext uri="{FF2B5EF4-FFF2-40B4-BE49-F238E27FC236}">
                <a16:creationId xmlns:a16="http://schemas.microsoft.com/office/drawing/2014/main" id="{DE663796-5E3B-3345-8622-643971DB91F6}"/>
              </a:ext>
            </a:extLst>
          </p:cNvPr>
          <p:cNvGrpSpPr/>
          <p:nvPr/>
        </p:nvGrpSpPr>
        <p:grpSpPr>
          <a:xfrm>
            <a:off x="838201" y="4555745"/>
            <a:ext cx="10515600" cy="656590"/>
            <a:chOff x="0" y="-55256"/>
            <a:chExt cx="5930940" cy="1000702"/>
          </a:xfrm>
        </p:grpSpPr>
        <p:sp>
          <p:nvSpPr>
            <p:cNvPr id="28" name="Shape 193">
              <a:extLst>
                <a:ext uri="{FF2B5EF4-FFF2-40B4-BE49-F238E27FC236}">
                  <a16:creationId xmlns:a16="http://schemas.microsoft.com/office/drawing/2014/main" id="{560B309C-EC7D-4F4A-91DF-EBB189CBF808}"/>
                </a:ext>
              </a:extLst>
            </p:cNvPr>
            <p:cNvSpPr/>
            <p:nvPr/>
          </p:nvSpPr>
          <p:spPr>
            <a:xfrm>
              <a:off x="0" y="0"/>
              <a:ext cx="314910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6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4</a:t>
              </a:r>
            </a:p>
          </p:txBody>
        </p:sp>
        <p:sp>
          <p:nvSpPr>
            <p:cNvPr id="29" name="Shape 194">
              <a:extLst>
                <a:ext uri="{FF2B5EF4-FFF2-40B4-BE49-F238E27FC236}">
                  <a16:creationId xmlns:a16="http://schemas.microsoft.com/office/drawing/2014/main" id="{35F1CB0B-9F8A-584E-B887-3F3E2BAD717A}"/>
                </a:ext>
              </a:extLst>
            </p:cNvPr>
            <p:cNvSpPr/>
            <p:nvPr/>
          </p:nvSpPr>
          <p:spPr>
            <a:xfrm>
              <a:off x="623251" y="-55256"/>
              <a:ext cx="5307689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Commonality of Patterns</a:t>
              </a:r>
              <a:endParaRPr sz="3600" dirty="0"/>
            </a:p>
          </p:txBody>
        </p:sp>
      </p:grpSp>
      <p:grpSp>
        <p:nvGrpSpPr>
          <p:cNvPr id="30" name="Group 199">
            <a:extLst>
              <a:ext uri="{FF2B5EF4-FFF2-40B4-BE49-F238E27FC236}">
                <a16:creationId xmlns:a16="http://schemas.microsoft.com/office/drawing/2014/main" id="{DDFAA22B-5277-5742-B5D5-4D8D62840F4F}"/>
              </a:ext>
            </a:extLst>
          </p:cNvPr>
          <p:cNvGrpSpPr/>
          <p:nvPr/>
        </p:nvGrpSpPr>
        <p:grpSpPr>
          <a:xfrm>
            <a:off x="838201" y="5589346"/>
            <a:ext cx="10515600" cy="656590"/>
            <a:chOff x="0" y="-55256"/>
            <a:chExt cx="5802924" cy="1000702"/>
          </a:xfrm>
        </p:grpSpPr>
        <p:sp>
          <p:nvSpPr>
            <p:cNvPr id="31" name="Shape 197">
              <a:extLst>
                <a:ext uri="{FF2B5EF4-FFF2-40B4-BE49-F238E27FC236}">
                  <a16:creationId xmlns:a16="http://schemas.microsoft.com/office/drawing/2014/main" id="{FBA9FAEB-A67F-E646-9A2D-BDA169B87BE8}"/>
                </a:ext>
              </a:extLst>
            </p:cNvPr>
            <p:cNvSpPr/>
            <p:nvPr/>
          </p:nvSpPr>
          <p:spPr>
            <a:xfrm>
              <a:off x="0" y="0"/>
              <a:ext cx="308113" cy="8901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blipFill rotWithShape="1">
              <a:blip r:embed="rId7"/>
              <a:srcRect/>
              <a:tile tx="0" ty="0" sx="100000" sy="100000" flip="none" algn="tl"/>
            </a:blip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 algn="ctr"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rgbClr val="FFFFFF"/>
                  </a:solidFill>
                </a:rPr>
                <a:t>5</a:t>
              </a:r>
            </a:p>
          </p:txBody>
        </p:sp>
        <p:sp>
          <p:nvSpPr>
            <p:cNvPr id="32" name="Shape 198">
              <a:extLst>
                <a:ext uri="{FF2B5EF4-FFF2-40B4-BE49-F238E27FC236}">
                  <a16:creationId xmlns:a16="http://schemas.microsoft.com/office/drawing/2014/main" id="{82A2A9AF-79AB-E543-84BC-932001059F32}"/>
                </a:ext>
              </a:extLst>
            </p:cNvPr>
            <p:cNvSpPr/>
            <p:nvPr/>
          </p:nvSpPr>
          <p:spPr>
            <a:xfrm>
              <a:off x="609798" y="-55256"/>
              <a:ext cx="5193126" cy="1000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>
              <a:lvl1pPr algn="l"/>
            </a:lstStyle>
            <a:p>
              <a:pPr lvl="0">
                <a:defRPr sz="1800"/>
              </a:pPr>
              <a:r>
                <a:rPr lang="en-US" sz="3600" dirty="0"/>
                <a:t>Temporal Distribution</a:t>
              </a:r>
              <a:endParaRPr sz="3600" dirty="0"/>
            </a:p>
          </p:txBody>
        </p:sp>
      </p:grpSp>
    </p:spTree>
    <p:extLst>
      <p:ext uri="{BB962C8B-B14F-4D97-AF65-F5344CB8AC3E}">
        <p14:creationId xmlns:p14="http://schemas.microsoft.com/office/powerpoint/2010/main" val="40112096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31F31-051A-744E-9279-069D03AC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Data Collection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B13592F7-3E0E-5748-B1DD-3B081F6E334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75791">
                  <a:extLst>
                    <a:ext uri="{9D8B030D-6E8A-4147-A177-3AD203B41FA5}">
                      <a16:colId xmlns:a16="http://schemas.microsoft.com/office/drawing/2014/main" val="4092096475"/>
                    </a:ext>
                  </a:extLst>
                </a:gridCol>
                <a:gridCol w="3019646">
                  <a:extLst>
                    <a:ext uri="{9D8B030D-6E8A-4147-A177-3AD203B41FA5}">
                      <a16:colId xmlns:a16="http://schemas.microsoft.com/office/drawing/2014/main" val="3961661535"/>
                    </a:ext>
                  </a:extLst>
                </a:gridCol>
                <a:gridCol w="2720163">
                  <a:extLst>
                    <a:ext uri="{9D8B030D-6E8A-4147-A177-3AD203B41FA5}">
                      <a16:colId xmlns:a16="http://schemas.microsoft.com/office/drawing/2014/main" val="1068959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Survey Corpus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Depth Corpus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47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Projects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5,832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88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25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source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35M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1M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SLOCs at last snapshots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97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Developers with analyzed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171K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6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 code change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2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592K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0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SLOCs of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216M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methods (graphs)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824K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322K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9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AST nodes of changed methods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92M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0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 changed graph nodes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24135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D6783B-33AD-3E4C-9717-AE0CE9B46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986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294A1-9076-0B41-B61D-221FD8A51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Meaningfulness (RQ1)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F3A8EB-9A2F-4F48-BF3B-8D031D89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5305904"/>
            <a:ext cx="10210800" cy="786607"/>
          </a:xfrm>
        </p:spPr>
        <p:txBody>
          <a:bodyPr/>
          <a:lstStyle/>
          <a:p>
            <a:r>
              <a:rPr lang="en-US" dirty="0"/>
              <a:t>Dataset of fresh commits from 5,832 highly rated projects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895A63-EB87-2C48-AAED-F8EB61307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39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47A7B9-32D0-4146-A52C-45513CEE3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93" y="2357974"/>
            <a:ext cx="3872907" cy="214205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049AB60-C682-5D4A-9139-8594C4D0C809}"/>
              </a:ext>
            </a:extLst>
          </p:cNvPr>
          <p:cNvSpPr txBox="1">
            <a:spLocks/>
          </p:cNvSpPr>
          <p:nvPr/>
        </p:nvSpPr>
        <p:spPr>
          <a:xfrm>
            <a:off x="990600" y="1978025"/>
            <a:ext cx="6490293" cy="30405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Surveying Real Developers</a:t>
            </a:r>
          </a:p>
          <a:p>
            <a:pPr lvl="1"/>
            <a:r>
              <a:rPr lang="en-US" dirty="0"/>
              <a:t>Q1: </a:t>
            </a:r>
            <a:r>
              <a:rPr lang="en-US" dirty="0">
                <a:latin typeface="+mj-lt"/>
              </a:rPr>
              <a:t>Is</a:t>
            </a:r>
            <a:r>
              <a:rPr lang="en-US" dirty="0"/>
              <a:t> the change </a:t>
            </a:r>
            <a:r>
              <a:rPr lang="en-US" dirty="0">
                <a:latin typeface="+mj-lt"/>
              </a:rPr>
              <a:t>at these lines</a:t>
            </a:r>
            <a:r>
              <a:rPr lang="en-US" dirty="0"/>
              <a:t> similar to another change in the past?</a:t>
            </a:r>
          </a:p>
          <a:p>
            <a:pPr lvl="1"/>
            <a:r>
              <a:rPr lang="en-US" dirty="0"/>
              <a:t>Q2: </a:t>
            </a:r>
            <a:r>
              <a:rPr lang="en-US" dirty="0">
                <a:latin typeface="+mj-lt"/>
              </a:rPr>
              <a:t>Can you briefly</a:t>
            </a:r>
            <a:r>
              <a:rPr lang="en-US" dirty="0"/>
              <a:t> describe the change </a:t>
            </a:r>
            <a:r>
              <a:rPr lang="en-US" dirty="0">
                <a:latin typeface="+mj-lt"/>
              </a:rPr>
              <a:t>and why you made it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Q3: </a:t>
            </a:r>
            <a:r>
              <a:rPr lang="en-US" dirty="0">
                <a:latin typeface="+mj-lt"/>
              </a:rPr>
              <a:t>Can you </a:t>
            </a:r>
            <a:r>
              <a:rPr lang="en-US" dirty="0"/>
              <a:t>give a name for the change?</a:t>
            </a:r>
          </a:p>
          <a:p>
            <a:pPr lvl="1"/>
            <a:r>
              <a:rPr lang="en-US" dirty="0"/>
              <a:t>Q4: </a:t>
            </a:r>
            <a:r>
              <a:rPr lang="en-US" dirty="0">
                <a:latin typeface="+mj-lt"/>
              </a:rPr>
              <a:t>Would you like to have</a:t>
            </a:r>
            <a:r>
              <a:rPr lang="en-US" dirty="0"/>
              <a:t> this change automated by a tool?</a:t>
            </a:r>
          </a:p>
        </p:txBody>
      </p:sp>
    </p:spTree>
    <p:extLst>
      <p:ext uri="{BB962C8B-B14F-4D97-AF65-F5344CB8AC3E}">
        <p14:creationId xmlns:p14="http://schemas.microsoft.com/office/powerpoint/2010/main" val="173964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C5AB5-C10A-0544-B1E9-50EBB02721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Example of Repeated Code Changes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59EF79-4C7B-FD4D-B61F-87ED1211E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42779"/>
          </a:xfrm>
        </p:spPr>
        <p:txBody>
          <a:bodyPr/>
          <a:lstStyle/>
          <a:p>
            <a:r>
              <a:rPr lang="en-US" dirty="0"/>
              <a:t>Adapting a new language feature JDK 1.4 → JDK 1.5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B3F185-C346-0345-8F19-45111CFDE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774D233-1816-E244-AAB8-80B9DA99B30D}"/>
              </a:ext>
            </a:extLst>
          </p:cNvPr>
          <p:cNvGrpSpPr/>
          <p:nvPr/>
        </p:nvGrpSpPr>
        <p:grpSpPr>
          <a:xfrm>
            <a:off x="838191" y="2468404"/>
            <a:ext cx="10515609" cy="1360283"/>
            <a:chOff x="838191" y="2468404"/>
            <a:chExt cx="10515609" cy="13602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1B5AB37-2863-5B4D-867E-E93012945908}"/>
                </a:ext>
              </a:extLst>
            </p:cNvPr>
            <p:cNvGrpSpPr/>
            <p:nvPr/>
          </p:nvGrpSpPr>
          <p:grpSpPr>
            <a:xfrm>
              <a:off x="838191" y="2468404"/>
              <a:ext cx="5694228" cy="1360283"/>
              <a:chOff x="838191" y="2468404"/>
              <a:chExt cx="5694228" cy="1360283"/>
            </a:xfrm>
          </p:grpSpPr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97E9B6AE-646C-0042-B4F5-5B4463F4B2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1" y="2869932"/>
                <a:ext cx="5694227" cy="9587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 – </a:t>
                </a:r>
                <a:r>
                  <a:rPr lang="en-US" sz="1400" b="1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(Iterator&lt;Element&gt; it =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o.getElements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().iterator();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it.hasNext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();)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–  	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myElms.add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it.next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</a:t>
                </a:r>
                <a:endParaRPr lang="en-US" sz="1400" kern="1000" dirty="0">
                  <a:highlight>
                    <a:srgbClr val="C0C0C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25153E1-4517-8749-8824-D063DFF99BFB}"/>
                  </a:ext>
                </a:extLst>
              </p:cNvPr>
              <p:cNvSpPr txBox="1"/>
              <p:nvPr/>
            </p:nvSpPr>
            <p:spPr>
              <a:xfrm>
                <a:off x="838191" y="2468404"/>
                <a:ext cx="569422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20C77D4-F65D-2842-A9DF-90FD20F7A33B}"/>
                </a:ext>
              </a:extLst>
            </p:cNvPr>
            <p:cNvGrpSpPr/>
            <p:nvPr/>
          </p:nvGrpSpPr>
          <p:grpSpPr>
            <a:xfrm>
              <a:off x="6532419" y="2500600"/>
              <a:ext cx="4821381" cy="1297899"/>
              <a:chOff x="6532419" y="2500600"/>
              <a:chExt cx="4821381" cy="1297899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0F230AFC-C033-4D46-B26F-B743A77518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2869932"/>
                <a:ext cx="4821381" cy="92856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 +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(Element elm :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o.getElements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())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+  	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myElms.add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(elm) 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A2263A4-BDA0-1949-B8D3-83FCDBE8E793}"/>
                  </a:ext>
                </a:extLst>
              </p:cNvPr>
              <p:cNvSpPr txBox="1"/>
              <p:nvPr/>
            </p:nvSpPr>
            <p:spPr>
              <a:xfrm>
                <a:off x="6532419" y="2500600"/>
                <a:ext cx="47050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0E370C7-6646-6A4B-85A4-27325F3F5F8A}"/>
              </a:ext>
            </a:extLst>
          </p:cNvPr>
          <p:cNvSpPr txBox="1">
            <a:spLocks/>
          </p:cNvSpPr>
          <p:nvPr/>
        </p:nvSpPr>
        <p:spPr>
          <a:xfrm>
            <a:off x="954578" y="4144663"/>
            <a:ext cx="10515600" cy="6275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Code refactoring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5790B49-ADBD-0549-A1BC-376DF8283882}"/>
              </a:ext>
            </a:extLst>
          </p:cNvPr>
          <p:cNvGrpSpPr/>
          <p:nvPr/>
        </p:nvGrpSpPr>
        <p:grpSpPr>
          <a:xfrm>
            <a:off x="838191" y="4652900"/>
            <a:ext cx="10515609" cy="1490286"/>
            <a:chOff x="838191" y="4652900"/>
            <a:chExt cx="10515609" cy="1490286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9D333CC-AFA5-0341-B23A-85AC1BDA2851}"/>
                </a:ext>
              </a:extLst>
            </p:cNvPr>
            <p:cNvGrpSpPr/>
            <p:nvPr/>
          </p:nvGrpSpPr>
          <p:grpSpPr>
            <a:xfrm>
              <a:off x="838191" y="4675932"/>
              <a:ext cx="5694227" cy="1447627"/>
              <a:chOff x="838191" y="4675932"/>
              <a:chExt cx="5694227" cy="1447627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04AB662D-7714-C448-916A-0BB8316858C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191" y="5073762"/>
                <a:ext cx="5694227" cy="10497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 – List &lt;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HighlightInfo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&gt; list = </a:t>
                </a:r>
                <a:r>
                  <a:rPr lang="en-US" sz="1400" b="1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new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ArrayList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&lt;&gt;();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– </a:t>
                </a:r>
                <a:r>
                  <a:rPr lang="en-US" sz="1400" b="1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for 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HighlightInfo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info : highlights1 )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 –	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list.add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(info) 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__________________________________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1A662B7-7F03-DA43-A7B4-D5874E9DB56A}"/>
                  </a:ext>
                </a:extLst>
              </p:cNvPr>
              <p:cNvSpPr txBox="1"/>
              <p:nvPr/>
            </p:nvSpPr>
            <p:spPr>
              <a:xfrm>
                <a:off x="954578" y="4675932"/>
                <a:ext cx="557783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D3B30B-0F55-AF44-AADD-64376D1D08A6}"/>
                </a:ext>
              </a:extLst>
            </p:cNvPr>
            <p:cNvGrpSpPr/>
            <p:nvPr/>
          </p:nvGrpSpPr>
          <p:grpSpPr>
            <a:xfrm>
              <a:off x="6532417" y="4652900"/>
              <a:ext cx="4821383" cy="1490286"/>
              <a:chOff x="6532417" y="4652900"/>
              <a:chExt cx="4821383" cy="1490286"/>
            </a:xfrm>
          </p:grpSpPr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4549B0FF-D382-9343-9962-98402EC70A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5093389"/>
                <a:ext cx="4821381" cy="104979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 + List &lt;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HighlightInfo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&gt; result =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new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ArrayList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&lt;&gt;();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+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result.addAll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(highlights1);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0178B2E-D838-0B48-B692-052574EBEE25}"/>
                  </a:ext>
                </a:extLst>
              </p:cNvPr>
              <p:cNvSpPr txBox="1"/>
              <p:nvPr/>
            </p:nvSpPr>
            <p:spPr>
              <a:xfrm>
                <a:off x="6532417" y="4652900"/>
                <a:ext cx="4821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98822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C084BC-774A-3042-99D6-AABA684CC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Survey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29B3DBD0-A8E6-5B4D-92DA-8203644E95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39797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03120">
                  <a:extLst>
                    <a:ext uri="{9D8B030D-6E8A-4147-A177-3AD203B41FA5}">
                      <a16:colId xmlns:a16="http://schemas.microsoft.com/office/drawing/2014/main" val="258253947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83629551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630588475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02195494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767110965"/>
                    </a:ext>
                  </a:extLst>
                </a:gridCol>
              </a:tblGrid>
              <a:tr h="442195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Q1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 Is the highlighted change at these lines similar to another in the past?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425771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sure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04510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59901"/>
                  </a:ext>
                </a:extLst>
              </a:tr>
              <a:tr h="442195">
                <a:tc gridSpan="5">
                  <a:txBody>
                    <a:bodyPr/>
                    <a:lstStyle/>
                    <a:p>
                      <a:pPr algn="ctr"/>
                      <a:r>
                        <a:rPr lang="en-US" b="1" i="1" dirty="0">
                          <a:solidFill>
                            <a:schemeClr val="bg1"/>
                          </a:solidFill>
                        </a:rPr>
                        <a:t>Q3</a:t>
                      </a:r>
                      <a:r>
                        <a:rPr lang="en-US" i="1" dirty="0">
                          <a:solidFill>
                            <a:schemeClr val="bg1"/>
                          </a:solidFill>
                        </a:rPr>
                        <a:t> Can you give it a name?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273234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15621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792517"/>
                  </a:ext>
                </a:extLst>
              </a:tr>
              <a:tr h="442195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</a:t>
                      </a:r>
                      <a:r>
                        <a:rPr lang="en-US" sz="1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Would you like to have this change automated by a tool?</a:t>
                      </a:r>
                      <a:endParaRPr lang="en-US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31178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Not sure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Already Automated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2202"/>
                  </a:ext>
                </a:extLst>
              </a:tr>
              <a:tr h="44219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396525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199ECD-8FE2-484E-B02A-6E4200FD4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40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6A6F829-012F-2D4F-8A50-F0AB970B982D}"/>
              </a:ext>
            </a:extLst>
          </p:cNvPr>
          <p:cNvSpPr/>
          <p:nvPr/>
        </p:nvSpPr>
        <p:spPr>
          <a:xfrm>
            <a:off x="574158" y="1605628"/>
            <a:ext cx="2551814" cy="436987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27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Examples for Q4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41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B547DB-FE3D-0C42-BC1E-67A1D4FF745F}"/>
              </a:ext>
            </a:extLst>
          </p:cNvPr>
          <p:cNvGrpSpPr/>
          <p:nvPr/>
        </p:nvGrpSpPr>
        <p:grpSpPr>
          <a:xfrm>
            <a:off x="1104262" y="1980053"/>
            <a:ext cx="5805377" cy="3164059"/>
            <a:chOff x="1977656" y="2773777"/>
            <a:chExt cx="5805377" cy="3164059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74A5EEDF-10B0-D045-93B7-407A4BF036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2321690" y="4498786"/>
              <a:ext cx="991814" cy="967981"/>
            </a:xfrm>
            <a:prstGeom prst="rect">
              <a:avLst/>
            </a:prstGeom>
            <a:noFill/>
            <a:ln/>
          </p:spPr>
        </p:pic>
        <p:sp>
          <p:nvSpPr>
            <p:cNvPr id="6" name="Rounded Rectangular Callout 32">
              <a:extLst>
                <a:ext uri="{FF2B5EF4-FFF2-40B4-BE49-F238E27FC236}">
                  <a16:creationId xmlns:a16="http://schemas.microsoft.com/office/drawing/2014/main" id="{945F2102-BFD7-B44B-A75B-87D325F9A4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77656" y="2773777"/>
              <a:ext cx="5805377" cy="1325562"/>
            </a:xfrm>
            <a:prstGeom prst="wedgeRoundRectCallout">
              <a:avLst>
                <a:gd name="adj1" fmla="val -28892"/>
                <a:gd name="adj2" fmla="val 80277"/>
                <a:gd name="adj3" fmla="val 16667"/>
              </a:avLst>
            </a:prstGeom>
            <a:noFill/>
            <a:ln w="25400" cmpd="sng">
              <a:solidFill>
                <a:srgbClr val="395E8A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endParaRPr lang="en-US" sz="1400">
                <a:solidFill>
                  <a:srgbClr val="FFFFFF"/>
                </a:solidFill>
                <a:latin typeface="Calibri" panose="020F0502020204030204" pitchFamily="34" charset="0"/>
                <a:sym typeface="Calibri" panose="020F0502020204030204" pitchFamily="34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A90AD2F-0FED-884F-B5A5-A9CDB1B9CD08}"/>
                </a:ext>
              </a:extLst>
            </p:cNvPr>
            <p:cNvSpPr txBox="1"/>
            <p:nvPr/>
          </p:nvSpPr>
          <p:spPr>
            <a:xfrm>
              <a:off x="2321690" y="2953408"/>
              <a:ext cx="525248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/>
                <a:t>No, the tool would need to be able to make decisions based on the end use of the API which I would assume is not possible... (I might be wrong :))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0C47DC9-712D-7F48-8BEC-102D258C420A}"/>
                </a:ext>
              </a:extLst>
            </p:cNvPr>
            <p:cNvSpPr txBox="1"/>
            <p:nvPr/>
          </p:nvSpPr>
          <p:spPr>
            <a:xfrm>
              <a:off x="2752132" y="5568504"/>
              <a:ext cx="5613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D15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AE2655A-ECF4-A342-AA5E-25F542FCAEA7}"/>
              </a:ext>
            </a:extLst>
          </p:cNvPr>
          <p:cNvGrpSpPr/>
          <p:nvPr/>
        </p:nvGrpSpPr>
        <p:grpSpPr>
          <a:xfrm>
            <a:off x="6221819" y="3562083"/>
            <a:ext cx="4865919" cy="2794267"/>
            <a:chOff x="6787365" y="2272549"/>
            <a:chExt cx="4865919" cy="2794267"/>
          </a:xfrm>
        </p:grpSpPr>
        <p:pic>
          <p:nvPicPr>
            <p:cNvPr id="11" name="Picture 3">
              <a:extLst>
                <a:ext uri="{FF2B5EF4-FFF2-40B4-BE49-F238E27FC236}">
                  <a16:creationId xmlns:a16="http://schemas.microsoft.com/office/drawing/2014/main" id="{E2A9E62D-F1CF-264B-A93A-9C26759B75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2200" y="3517435"/>
              <a:ext cx="988146" cy="9679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917416F-EF95-5F4D-9DAE-845D336CBDEE}"/>
                </a:ext>
              </a:extLst>
            </p:cNvPr>
            <p:cNvGrpSpPr/>
            <p:nvPr/>
          </p:nvGrpSpPr>
          <p:grpSpPr>
            <a:xfrm>
              <a:off x="6787365" y="2272549"/>
              <a:ext cx="4865919" cy="2794267"/>
              <a:chOff x="1977656" y="3176007"/>
              <a:chExt cx="4865919" cy="2794267"/>
            </a:xfrm>
          </p:grpSpPr>
          <p:sp>
            <p:nvSpPr>
              <p:cNvPr id="15" name="Rounded Rectangular Callout 32">
                <a:extLst>
                  <a:ext uri="{FF2B5EF4-FFF2-40B4-BE49-F238E27FC236}">
                    <a16:creationId xmlns:a16="http://schemas.microsoft.com/office/drawing/2014/main" id="{06723BA9-2159-4A4C-815A-C79D1D021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77656" y="3176007"/>
                <a:ext cx="4865919" cy="923331"/>
              </a:xfrm>
              <a:prstGeom prst="wedgeRoundRectCallout">
                <a:avLst>
                  <a:gd name="adj1" fmla="val 25340"/>
                  <a:gd name="adj2" fmla="val 85789"/>
                  <a:gd name="adj3" fmla="val 16667"/>
                </a:avLst>
              </a:prstGeom>
              <a:noFill/>
              <a:ln w="25400" cmpd="sng">
                <a:solidFill>
                  <a:srgbClr val="395E8A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>
                <a:lvl1pPr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en-US" sz="1400">
                  <a:solidFill>
                    <a:srgbClr val="FFFFFF"/>
                  </a:solidFill>
                  <a:latin typeface="Calibri" panose="020F0502020204030204" pitchFamily="34" charset="0"/>
                  <a:sym typeface="Calibri" panose="020F0502020204030204" pitchFamily="34" charset="0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4A34FAA-67B4-9D42-9E75-5F3864A02D3A}"/>
                  </a:ext>
                </a:extLst>
              </p:cNvPr>
              <p:cNvSpPr txBox="1"/>
              <p:nvPr/>
            </p:nvSpPr>
            <p:spPr>
              <a:xfrm>
                <a:off x="2231827" y="3273377"/>
                <a:ext cx="4357576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i="1" dirty="0"/>
                  <a:t>I think it is very challenging which makes your research promising! </a:t>
                </a:r>
                <a:endParaRPr lang="en-US" dirty="0"/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EBA939F-98AA-EF48-B962-6CF9B4845773}"/>
                  </a:ext>
                </a:extLst>
              </p:cNvPr>
              <p:cNvSpPr txBox="1"/>
              <p:nvPr/>
            </p:nvSpPr>
            <p:spPr>
              <a:xfrm>
                <a:off x="5385878" y="5600942"/>
                <a:ext cx="678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D108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5225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83EF3D6-4E75-9C4D-BF8B-9CDD9EA53EA3}"/>
              </a:ext>
            </a:extLst>
          </p:cNvPr>
          <p:cNvGrpSpPr/>
          <p:nvPr/>
        </p:nvGrpSpPr>
        <p:grpSpPr>
          <a:xfrm>
            <a:off x="896389" y="2055320"/>
            <a:ext cx="10399221" cy="2747360"/>
            <a:chOff x="954579" y="4652900"/>
            <a:chExt cx="10399221" cy="27473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EE53947-C8DF-4541-A501-953252097FC8}"/>
                </a:ext>
              </a:extLst>
            </p:cNvPr>
            <p:cNvGrpSpPr/>
            <p:nvPr/>
          </p:nvGrpSpPr>
          <p:grpSpPr>
            <a:xfrm>
              <a:off x="954579" y="4652900"/>
              <a:ext cx="5141421" cy="2747360"/>
              <a:chOff x="954579" y="4652900"/>
              <a:chExt cx="5141421" cy="2747360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15EB8BDF-2C3D-ED46-8A73-0664CCCAC95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54579" y="5073762"/>
                <a:ext cx="5141421" cy="2326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String id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Jobjet_event.getString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("id");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 !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 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400" kern="1000" dirty="0" err="1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eventDao.isExisting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(id) )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3	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4	….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6	 </a:t>
                </a:r>
                <a:r>
                  <a:rPr lang="en-US" sz="1400" b="1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(event);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}	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B88FA9-4699-E640-9326-572622325AD3}"/>
                  </a:ext>
                </a:extLst>
              </p:cNvPr>
              <p:cNvSpPr txBox="1"/>
              <p:nvPr/>
            </p:nvSpPr>
            <p:spPr>
              <a:xfrm>
                <a:off x="954579" y="4652900"/>
                <a:ext cx="3832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77A793F-15C3-584D-B857-477E1C13B6C9}"/>
                </a:ext>
              </a:extLst>
            </p:cNvPr>
            <p:cNvGrpSpPr/>
            <p:nvPr/>
          </p:nvGrpSpPr>
          <p:grpSpPr>
            <a:xfrm>
              <a:off x="6532418" y="4652900"/>
              <a:ext cx="4821382" cy="2747360"/>
              <a:chOff x="6532418" y="4652900"/>
              <a:chExt cx="4821382" cy="2747360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89BED850-786C-A943-A526-72DCD6F3B3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532419" y="5093389"/>
                <a:ext cx="4821381" cy="23068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 String id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Jobjet_event.getString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("id”);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2 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if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 </a:t>
                </a:r>
                <a:r>
                  <a:rPr lang="en-US" sz="1400" b="1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 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. </a:t>
                </a:r>
                <a:r>
                  <a:rPr lang="en-US" sz="1400" kern="1000" dirty="0" err="1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eventDao.isExisting</a:t>
                </a:r>
                <a:r>
                  <a:rPr lang="en-US" sz="1400" kern="1000" dirty="0"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(id) )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FF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3+	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(event);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4+ } else 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5	….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6	 </a:t>
                </a:r>
                <a:r>
                  <a:rPr lang="en-US" sz="1400" b="1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this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.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eventDao.add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(event);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_____________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 }	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36832FB-B2A3-C940-813F-EB5C6620D844}"/>
                  </a:ext>
                </a:extLst>
              </p:cNvPr>
              <p:cNvSpPr txBox="1"/>
              <p:nvPr/>
            </p:nvSpPr>
            <p:spPr>
              <a:xfrm>
                <a:off x="6532418" y="4652900"/>
                <a:ext cx="4012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1F158637-180A-A244-89CD-64CB28AD7489}"/>
              </a:ext>
            </a:extLst>
          </p:cNvPr>
          <p:cNvSpPr txBox="1"/>
          <p:nvPr/>
        </p:nvSpPr>
        <p:spPr>
          <a:xfrm>
            <a:off x="893706" y="5210183"/>
            <a:ext cx="10399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“Adding a Condition Branch” Change Pattern in Project </a:t>
            </a:r>
            <a:r>
              <a:rPr lang="en-US" dirty="0" err="1"/>
              <a:t>ApplETS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F1641E9-F759-624F-A00F-75B2C9FEF392}"/>
              </a:ext>
            </a:extLst>
          </p:cNvPr>
          <p:cNvSpPr/>
          <p:nvPr/>
        </p:nvSpPr>
        <p:spPr>
          <a:xfrm>
            <a:off x="838200" y="1690688"/>
            <a:ext cx="10236257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“I would definitely love a tool that checks my code </a:t>
            </a:r>
          </a:p>
          <a:p>
            <a:pPr algn="ctr"/>
            <a:r>
              <a:rPr lang="en-US" sz="3200" dirty="0"/>
              <a:t>and propose me advanced refactoring”</a:t>
            </a:r>
          </a:p>
        </p:txBody>
      </p:sp>
    </p:spTree>
    <p:extLst>
      <p:ext uri="{BB962C8B-B14F-4D97-AF65-F5344CB8AC3E}">
        <p14:creationId xmlns:p14="http://schemas.microsoft.com/office/powerpoint/2010/main" val="354475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15CDB-7096-D94A-BAA5-49F9D35E0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Diversity of Change Patterns (RQ3)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7034A3D-8B90-2E47-957C-BDF801126BC8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7CC4-8C7B-6D4B-9624-75DF4DA97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43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0B6B2B-7F57-CC48-BE45-D1F5770AB8BA}"/>
              </a:ext>
            </a:extLst>
          </p:cNvPr>
          <p:cNvSpPr/>
          <p:nvPr/>
        </p:nvSpPr>
        <p:spPr>
          <a:xfrm>
            <a:off x="838200" y="1690688"/>
            <a:ext cx="10236257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10% participants stated that the detected change patterns </a:t>
            </a:r>
          </a:p>
          <a:p>
            <a:pPr algn="ctr"/>
            <a:r>
              <a:rPr lang="en-US" sz="3200" dirty="0"/>
              <a:t>have already been automated by IDEs</a:t>
            </a:r>
          </a:p>
        </p:txBody>
      </p:sp>
    </p:spTree>
    <p:extLst>
      <p:ext uri="{BB962C8B-B14F-4D97-AF65-F5344CB8AC3E}">
        <p14:creationId xmlns:p14="http://schemas.microsoft.com/office/powerpoint/2010/main" val="40371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Study (RQ2)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F0412-53C6-7D4D-B1F7-A046125C2B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with the approach (BASE) using the syntax-based representation of changes</a:t>
            </a:r>
          </a:p>
          <a:p>
            <a:r>
              <a:rPr lang="en-US" dirty="0"/>
              <a:t>Run BASE on the same survey corpus</a:t>
            </a:r>
          </a:p>
          <a:p>
            <a:r>
              <a:rPr lang="en-US" dirty="0"/>
              <a:t>Randomly select pairs of changes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C81F8-1FD6-8D42-97F6-55E7E81E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0083" y="2428875"/>
            <a:ext cx="3603717" cy="1655762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E66A5728-7696-EB43-B14D-E8AADAFE4675}"/>
              </a:ext>
            </a:extLst>
          </p:cNvPr>
          <p:cNvGrpSpPr/>
          <p:nvPr/>
        </p:nvGrpSpPr>
        <p:grpSpPr>
          <a:xfrm>
            <a:off x="840700" y="3747840"/>
            <a:ext cx="10515600" cy="2564060"/>
            <a:chOff x="840700" y="3747840"/>
            <a:chExt cx="10515600" cy="256406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A032D9A-AD03-1B4A-A115-4B4BDD3054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51258" y="3837781"/>
              <a:ext cx="3298825" cy="2474119"/>
            </a:xfrm>
            <a:prstGeom prst="rect">
              <a:avLst/>
            </a:prstGeom>
          </p:spPr>
        </p:pic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47D855B3-329B-024B-A574-502E83B3DD22}"/>
                </a:ext>
              </a:extLst>
            </p:cNvPr>
            <p:cNvSpPr txBox="1">
              <a:spLocks/>
            </p:cNvSpPr>
            <p:nvPr/>
          </p:nvSpPr>
          <p:spPr>
            <a:xfrm>
              <a:off x="840700" y="3747840"/>
              <a:ext cx="10515600" cy="73421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Human judgement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757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FD0D5-CA3E-E143-B00F-55C0081CA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Comparative Results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9D0BACD0-B8E7-0F47-BA4C-49861BF49C2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442302"/>
              </p:ext>
            </p:extLst>
          </p:nvPr>
        </p:nvGraphicFramePr>
        <p:xfrm>
          <a:off x="1169232" y="3240088"/>
          <a:ext cx="9863530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2706">
                  <a:extLst>
                    <a:ext uri="{9D8B030D-6E8A-4147-A177-3AD203B41FA5}">
                      <a16:colId xmlns:a16="http://schemas.microsoft.com/office/drawing/2014/main" val="3936195947"/>
                    </a:ext>
                  </a:extLst>
                </a:gridCol>
                <a:gridCol w="1972706">
                  <a:extLst>
                    <a:ext uri="{9D8B030D-6E8A-4147-A177-3AD203B41FA5}">
                      <a16:colId xmlns:a16="http://schemas.microsoft.com/office/drawing/2014/main" val="1877780351"/>
                    </a:ext>
                  </a:extLst>
                </a:gridCol>
                <a:gridCol w="1972706">
                  <a:extLst>
                    <a:ext uri="{9D8B030D-6E8A-4147-A177-3AD203B41FA5}">
                      <a16:colId xmlns:a16="http://schemas.microsoft.com/office/drawing/2014/main" val="3631731598"/>
                    </a:ext>
                  </a:extLst>
                </a:gridCol>
                <a:gridCol w="1972706">
                  <a:extLst>
                    <a:ext uri="{9D8B030D-6E8A-4147-A177-3AD203B41FA5}">
                      <a16:colId xmlns:a16="http://schemas.microsoft.com/office/drawing/2014/main" val="2490518523"/>
                    </a:ext>
                  </a:extLst>
                </a:gridCol>
                <a:gridCol w="1972706">
                  <a:extLst>
                    <a:ext uri="{9D8B030D-6E8A-4147-A177-3AD203B41FA5}">
                      <a16:colId xmlns:a16="http://schemas.microsoft.com/office/drawing/2014/main" val="26442218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cap="small" baseline="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CPatMiner</a:t>
                      </a:r>
                      <a:endParaRPr lang="en-US" b="1" cap="small" baseline="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BASE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Draw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Undecided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5357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#Cases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36510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0512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8DF25B-810E-044D-9689-887B9BE9D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45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1493A91-F46F-784E-8FCC-273B0B58CBD3}"/>
              </a:ext>
            </a:extLst>
          </p:cNvPr>
          <p:cNvSpPr/>
          <p:nvPr/>
        </p:nvSpPr>
        <p:spPr>
          <a:xfrm>
            <a:off x="3312826" y="2853373"/>
            <a:ext cx="1483443" cy="188595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B35AE17-10B5-E744-BF33-EDD126FF6F54}"/>
              </a:ext>
            </a:extLst>
          </p:cNvPr>
          <p:cNvSpPr/>
          <p:nvPr/>
        </p:nvSpPr>
        <p:spPr>
          <a:xfrm>
            <a:off x="5396459" y="2853373"/>
            <a:ext cx="1483443" cy="188595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8D3414-50DD-0F4D-9FE5-4D30715538F5}"/>
              </a:ext>
            </a:extLst>
          </p:cNvPr>
          <p:cNvSpPr/>
          <p:nvPr/>
        </p:nvSpPr>
        <p:spPr>
          <a:xfrm>
            <a:off x="733268" y="1584167"/>
            <a:ext cx="10515600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cap="small" dirty="0"/>
              <a:t>CPatMiner</a:t>
            </a:r>
            <a:r>
              <a:rPr lang="en-US" sz="3200" dirty="0"/>
              <a:t> detects 2.1x more </a:t>
            </a:r>
          </a:p>
          <a:p>
            <a:pPr algn="ctr"/>
            <a:r>
              <a:rPr lang="en-US" sz="3200" dirty="0"/>
              <a:t>meaningful patterns than BASE</a:t>
            </a:r>
          </a:p>
        </p:txBody>
      </p:sp>
    </p:spTree>
    <p:extLst>
      <p:ext uri="{BB962C8B-B14F-4D97-AF65-F5344CB8AC3E}">
        <p14:creationId xmlns:p14="http://schemas.microsoft.com/office/powerpoint/2010/main" val="849182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D4232-33EF-BB46-8CF2-FF21C782B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Example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E83B2-6D8F-5843-96CF-AA3B4C89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C65749D-B5B3-5E49-A4E4-A17694F8E0DD}"/>
              </a:ext>
            </a:extLst>
          </p:cNvPr>
          <p:cNvGrpSpPr/>
          <p:nvPr/>
        </p:nvGrpSpPr>
        <p:grpSpPr>
          <a:xfrm>
            <a:off x="756414" y="2055320"/>
            <a:ext cx="10679172" cy="2747360"/>
            <a:chOff x="883139" y="4652900"/>
            <a:chExt cx="10679172" cy="27473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0ADD18-BABC-3E43-8AC5-C5901FC87FE9}"/>
                </a:ext>
              </a:extLst>
            </p:cNvPr>
            <p:cNvGrpSpPr/>
            <p:nvPr/>
          </p:nvGrpSpPr>
          <p:grpSpPr>
            <a:xfrm>
              <a:off x="883139" y="4652900"/>
              <a:ext cx="5332961" cy="2747360"/>
              <a:chOff x="883139" y="4652900"/>
              <a:chExt cx="5332961" cy="2747360"/>
            </a:xfrm>
          </p:grpSpPr>
          <p:sp>
            <p:nvSpPr>
              <p:cNvPr id="10" name="Content Placeholder 2">
                <a:extLst>
                  <a:ext uri="{FF2B5EF4-FFF2-40B4-BE49-F238E27FC236}">
                    <a16:creationId xmlns:a16="http://schemas.microsoft.com/office/drawing/2014/main" id="{366B9530-0118-554E-A7A1-B090522C6C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3139" y="5073762"/>
                <a:ext cx="5332961" cy="232649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boolean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isIdentifierIfAlreadyExisting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(...) throws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SQLException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{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 </a:t>
                </a:r>
                <a:endParaRPr lang="en-US" sz="1400" kern="1000" dirty="0">
                  <a:highlight>
                    <a:srgbClr val="FF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3	…	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   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ResultSet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statement.executeQuery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();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8	…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12 – </a:t>
                </a:r>
                <a:r>
                  <a:rPr lang="en-US" sz="1400" kern="1000" dirty="0" err="1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statement.close</a:t>
                </a:r>
                <a:r>
                  <a:rPr lang="en-US" sz="1400" kern="1000" dirty="0"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() ; 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C0C0C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_________________________________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6EA485F-3699-064E-997F-541854EE8A1F}"/>
                  </a:ext>
                </a:extLst>
              </p:cNvPr>
              <p:cNvSpPr txBox="1"/>
              <p:nvPr/>
            </p:nvSpPr>
            <p:spPr>
              <a:xfrm>
                <a:off x="954579" y="4652900"/>
                <a:ext cx="38327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Before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DD56294C-FA93-454F-B905-BDAA9010997F}"/>
                </a:ext>
              </a:extLst>
            </p:cNvPr>
            <p:cNvGrpSpPr/>
            <p:nvPr/>
          </p:nvGrpSpPr>
          <p:grpSpPr>
            <a:xfrm>
              <a:off x="6229351" y="4652900"/>
              <a:ext cx="5332960" cy="2737546"/>
              <a:chOff x="6229351" y="4652900"/>
              <a:chExt cx="5332960" cy="2737546"/>
            </a:xfrm>
          </p:grpSpPr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B0AF681D-8EA4-5D40-BDA5-EC2F48F97E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229351" y="5083575"/>
                <a:ext cx="5332960" cy="230687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1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boolean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isIdentifierIfAlreadyExisting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(...) throws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SQLException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{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3+    </a:t>
                </a:r>
                <a:r>
                  <a:rPr lang="en-US" sz="1400" b="1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try 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{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___________________________________________</a:t>
                </a:r>
                <a:endPara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7 	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ResultSet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rs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1400" kern="10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statement.executeQuery</a:t>
                </a:r>
                <a:r>
                  <a:rPr lang="en-US" sz="1400" kern="1000" dirty="0">
                    <a:latin typeface="Arial" panose="020B0604020202020204" pitchFamily="34" charset="0"/>
                    <a:cs typeface="Arial" panose="020B0604020202020204" pitchFamily="34" charset="0"/>
                  </a:rPr>
                  <a:t>(); </a:t>
                </a:r>
                <a:r>
                  <a:rPr lang="en-US" sz="1400" kern="10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________</a:t>
                </a:r>
                <a:endParaRPr lang="en-US" sz="1400" kern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sz="1400" kern="1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12+   } finally { </a:t>
                </a:r>
                <a:r>
                  <a:rPr lang="en-US" sz="1400" kern="1000" dirty="0" err="1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closeQuietly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(statement); }</a:t>
                </a:r>
                <a:r>
                  <a:rPr lang="en-US" sz="1400" kern="1000" dirty="0">
                    <a:solidFill>
                      <a:schemeClr val="bg1"/>
                    </a:solidFill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 __________________</a:t>
                </a:r>
                <a:r>
                  <a:rPr lang="en-US" sz="1400" kern="1000" dirty="0">
                    <a:highlight>
                      <a:srgbClr val="00FF00"/>
                    </a:highlight>
                    <a:latin typeface="Arial" panose="020B0604020202020204" pitchFamily="34" charset="0"/>
                    <a:cs typeface="Arial" panose="020B0604020202020204" pitchFamily="34" charset="0"/>
                  </a:rPr>
                  <a:t>	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CD3442D-6BF3-644C-AD05-7047E5398B69}"/>
                  </a:ext>
                </a:extLst>
              </p:cNvPr>
              <p:cNvSpPr txBox="1"/>
              <p:nvPr/>
            </p:nvSpPr>
            <p:spPr>
              <a:xfrm>
                <a:off x="6532418" y="4652900"/>
                <a:ext cx="40127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i="1" dirty="0"/>
                  <a:t>After</a:t>
                </a:r>
              </a:p>
            </p:txBody>
          </p:sp>
        </p:grp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8C01770-5F8D-B948-9A1E-B5C8EA048622}"/>
              </a:ext>
            </a:extLst>
          </p:cNvPr>
          <p:cNvSpPr txBox="1"/>
          <p:nvPr/>
        </p:nvSpPr>
        <p:spPr>
          <a:xfrm>
            <a:off x="824949" y="5121217"/>
            <a:ext cx="10319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“Closing resources” Change Pattern in Project </a:t>
            </a:r>
            <a:r>
              <a:rPr lang="en-US" dirty="0" err="1"/>
              <a:t>anHALytics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29237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and Temporal Distribution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8" name="Content Placeholder 4">
            <a:extLst>
              <a:ext uri="{FF2B5EF4-FFF2-40B4-BE49-F238E27FC236}">
                <a16:creationId xmlns:a16="http://schemas.microsoft.com/office/drawing/2014/main" id="{D2B23D1C-35FB-3143-8349-8B106FE4D79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3874381"/>
              </p:ext>
            </p:extLst>
          </p:nvPr>
        </p:nvGraphicFramePr>
        <p:xfrm>
          <a:off x="2348023" y="1961674"/>
          <a:ext cx="7495954" cy="4079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75791">
                  <a:extLst>
                    <a:ext uri="{9D8B030D-6E8A-4147-A177-3AD203B41FA5}">
                      <a16:colId xmlns:a16="http://schemas.microsoft.com/office/drawing/2014/main" val="4092096475"/>
                    </a:ext>
                  </a:extLst>
                </a:gridCol>
                <a:gridCol w="2720163">
                  <a:extLst>
                    <a:ext uri="{9D8B030D-6E8A-4147-A177-3AD203B41FA5}">
                      <a16:colId xmlns:a16="http://schemas.microsoft.com/office/drawing/2014/main" val="10689594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solidFill>
                            <a:schemeClr val="bg1"/>
                          </a:solidFill>
                          <a:effectLst/>
                        </a:rPr>
                        <a:t>Depth Corpus </a:t>
                      </a:r>
                      <a:endParaRPr lang="en-US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1471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effectLst/>
                        </a:rPr>
                        <a:t>Projects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effectLst/>
                        </a:rPr>
                        <a:t>88 </a:t>
                      </a:r>
                      <a:endParaRPr lang="en-US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8250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source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1M 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3144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SLOCs at last snapshots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164M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09781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Developers with analyzed commits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468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effectLst/>
                        </a:rPr>
                        <a:t>Java code change commits 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88K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15200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291K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102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SLOCs of changed files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797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kern="1200" dirty="0">
                          <a:effectLst/>
                        </a:rPr>
                        <a:t>Total changed methods (graphs)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322K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2291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AST nodes of changed methods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29061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effectLst/>
                        </a:rPr>
                        <a:t>Total changed graph nodes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4241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27537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of Patterns (RQ4)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A8197-291D-EE41-BB9D-E66BB646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28913" y="1690688"/>
            <a:ext cx="7087156" cy="383554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48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56E404-5750-7444-834B-485CE5109431}"/>
              </a:ext>
            </a:extLst>
          </p:cNvPr>
          <p:cNvSpPr/>
          <p:nvPr/>
        </p:nvSpPr>
        <p:spPr>
          <a:xfrm>
            <a:off x="3500457" y="3776885"/>
            <a:ext cx="568558" cy="1741410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9D2A52-0A98-3642-9AC4-89B14D2AEA0B}"/>
              </a:ext>
            </a:extLst>
          </p:cNvPr>
          <p:cNvSpPr/>
          <p:nvPr/>
        </p:nvSpPr>
        <p:spPr>
          <a:xfrm>
            <a:off x="4603537" y="3508560"/>
            <a:ext cx="568558" cy="2009736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7AAE5AA-3D5B-E54F-8614-328D5328D845}"/>
              </a:ext>
            </a:extLst>
          </p:cNvPr>
          <p:cNvSpPr/>
          <p:nvPr/>
        </p:nvSpPr>
        <p:spPr>
          <a:xfrm>
            <a:off x="8480196" y="1906733"/>
            <a:ext cx="568558" cy="3611561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D98C00-8A68-FA48-BF22-69F2FB0CAC64}"/>
              </a:ext>
            </a:extLst>
          </p:cNvPr>
          <p:cNvSpPr txBox="1"/>
          <p:nvPr/>
        </p:nvSpPr>
        <p:spPr>
          <a:xfrm>
            <a:off x="1448753" y="3139228"/>
            <a:ext cx="128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Developers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372DB9-B8FF-2646-9C8A-BDCB6AC013F2}"/>
              </a:ext>
            </a:extLst>
          </p:cNvPr>
          <p:cNvSpPr txBox="1"/>
          <p:nvPr/>
        </p:nvSpPr>
        <p:spPr>
          <a:xfrm>
            <a:off x="5481862" y="5756626"/>
            <a:ext cx="1581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Shared Pattern</a:t>
            </a:r>
          </a:p>
        </p:txBody>
      </p:sp>
    </p:spTree>
    <p:extLst>
      <p:ext uri="{BB962C8B-B14F-4D97-AF65-F5344CB8AC3E}">
        <p14:creationId xmlns:p14="http://schemas.microsoft.com/office/powerpoint/2010/main" val="249685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3436-4074-524D-9E4D-4E2E7F3A4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Commonality of Patterns (RQ4)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8A8197-291D-EE41-BB9D-E66BB646F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99594" y="2526918"/>
            <a:ext cx="4896406" cy="264992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3F58ED-2857-3049-8B14-18DD55A0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49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1CAADBE-9F35-DC47-B4B9-2DF392D62A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394" y="2523613"/>
            <a:ext cx="4896406" cy="2631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84DBD49-7D69-6045-A485-5AB7898D7E4C}"/>
              </a:ext>
            </a:extLst>
          </p:cNvPr>
          <p:cNvSpPr txBox="1"/>
          <p:nvPr/>
        </p:nvSpPr>
        <p:spPr>
          <a:xfrm>
            <a:off x="2831323" y="5457143"/>
            <a:ext cx="171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developers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5CAF43-602B-0142-B4A4-66A48FEE9EDC}"/>
              </a:ext>
            </a:extLst>
          </p:cNvPr>
          <p:cNvSpPr txBox="1"/>
          <p:nvPr/>
        </p:nvSpPr>
        <p:spPr>
          <a:xfrm>
            <a:off x="8184662" y="5457143"/>
            <a:ext cx="1441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Over projects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1922D58-0DC9-B94B-868C-88403061A141}"/>
              </a:ext>
            </a:extLst>
          </p:cNvPr>
          <p:cNvSpPr/>
          <p:nvPr/>
        </p:nvSpPr>
        <p:spPr>
          <a:xfrm>
            <a:off x="838200" y="1690688"/>
            <a:ext cx="10515600" cy="4424362"/>
          </a:xfrm>
          <a:prstGeom prst="rect">
            <a:avLst/>
          </a:prstGeom>
          <a:solidFill>
            <a:schemeClr val="bg1">
              <a:alpha val="70000"/>
            </a:schemeClr>
          </a:solid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r>
              <a:rPr lang="en-US" sz="3200" dirty="0"/>
              <a:t>Fine-grained change patterns are pervasive </a:t>
            </a:r>
          </a:p>
          <a:p>
            <a:pPr algn="ctr"/>
            <a:r>
              <a:rPr lang="en-US" sz="3200" dirty="0"/>
              <a:t>among developers and teams</a:t>
            </a:r>
          </a:p>
        </p:txBody>
      </p:sp>
    </p:spTree>
    <p:extLst>
      <p:ext uri="{BB962C8B-B14F-4D97-AF65-F5344CB8AC3E}">
        <p14:creationId xmlns:p14="http://schemas.microsoft.com/office/powerpoint/2010/main" val="28413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Repeated Changes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5AF3-AF0D-8247-B2AE-DA18D8F55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 of repeated changes: </a:t>
            </a:r>
          </a:p>
          <a:p>
            <a:pPr lvl="1"/>
            <a:r>
              <a:rPr lang="en-US" dirty="0"/>
              <a:t>Change/fix recommendation</a:t>
            </a:r>
          </a:p>
          <a:p>
            <a:pPr lvl="1"/>
            <a:r>
              <a:rPr lang="en-US" dirty="0"/>
              <a:t>Code auto-completion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49A4E9-24DE-2049-B2D3-62596F324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570" y="2194559"/>
            <a:ext cx="4827230" cy="347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814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FBF80-6ADF-FC4F-909F-88C98D7BE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/>
              <a:t>Temporal Distribution of Patterns (RQ5)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E0ED0-3F50-6649-9171-34D1DB6DD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50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3159B8-E855-D94F-ADFB-45EC566AD9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50" y="1825625"/>
            <a:ext cx="9334500" cy="336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3334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FC248-AD5D-3F4A-90C2-598F887FB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600" cap="small" dirty="0">
                <a:solidFill>
                  <a:srgbClr val="007AFF"/>
                </a:solidFill>
              </a:rPr>
              <a:t>CPatMiner</a:t>
            </a:r>
            <a:r>
              <a:rPr lang="en-US" sz="3600" cap="small" dirty="0"/>
              <a:t>: A </a:t>
            </a:r>
            <a:r>
              <a:rPr lang="en-US" sz="3600" dirty="0"/>
              <a:t>Graph-based Approach to </a:t>
            </a:r>
            <a:br>
              <a:rPr lang="en-US" sz="3600" dirty="0"/>
            </a:br>
            <a:r>
              <a:rPr lang="en-US" sz="3600" dirty="0"/>
              <a:t>Mine Semantic Code Change Patterns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F57A0-9FC4-0143-9700-582EAE461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51</a:t>
            </a:fld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1C58765-9F98-CB48-A2FF-929207BC5906}"/>
              </a:ext>
            </a:extLst>
          </p:cNvPr>
          <p:cNvGrpSpPr/>
          <p:nvPr/>
        </p:nvGrpSpPr>
        <p:grpSpPr>
          <a:xfrm>
            <a:off x="817637" y="4094550"/>
            <a:ext cx="5251809" cy="2398325"/>
            <a:chOff x="844192" y="2046904"/>
            <a:chExt cx="9836930" cy="4348984"/>
          </a:xfrm>
        </p:grpSpPr>
        <p:sp>
          <p:nvSpPr>
            <p:cNvPr id="5" name="Flowchart: Multidocument 3">
              <a:extLst>
                <a:ext uri="{FF2B5EF4-FFF2-40B4-BE49-F238E27FC236}">
                  <a16:creationId xmlns:a16="http://schemas.microsoft.com/office/drawing/2014/main" id="{0337449F-51BB-8245-B922-3770BAB4F5E6}"/>
                </a:ext>
              </a:extLst>
            </p:cNvPr>
            <p:cNvSpPr/>
            <p:nvPr/>
          </p:nvSpPr>
          <p:spPr>
            <a:xfrm>
              <a:off x="844192" y="3251495"/>
              <a:ext cx="1295400" cy="1676400"/>
            </a:xfrm>
            <a:prstGeom prst="flowChartMultidocumen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Source code</a:t>
              </a:r>
            </a:p>
            <a:p>
              <a:pPr algn="ctr"/>
              <a:r>
                <a:rPr lang="en-US" sz="800" dirty="0"/>
                <a:t>changes</a:t>
              </a:r>
            </a:p>
          </p:txBody>
        </p:sp>
        <p:sp>
          <p:nvSpPr>
            <p:cNvPr id="6" name="Rectangle 140">
              <a:extLst>
                <a:ext uri="{FF2B5EF4-FFF2-40B4-BE49-F238E27FC236}">
                  <a16:creationId xmlns:a16="http://schemas.microsoft.com/office/drawing/2014/main" id="{B41545C9-CEC8-FB44-BC29-9686715ED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8248" y="4936403"/>
              <a:ext cx="731371" cy="3008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/>
              <a:r>
                <a:rPr lang="en-US" sz="800" b="1" dirty="0">
                  <a:solidFill>
                    <a:srgbClr val="000000"/>
                  </a:solidFill>
                  <a:cs typeface="Arial" pitchFamily="34" charset="0"/>
                </a:rPr>
                <a:t>Pattern</a:t>
              </a:r>
              <a:endParaRPr lang="en-US" sz="800" b="1" dirty="0">
                <a:cs typeface="Arial" pitchFamily="34" charset="0"/>
              </a:endParaRP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40AC3637-7639-F448-9362-0FB6F3895FAD}"/>
                </a:ext>
              </a:extLst>
            </p:cNvPr>
            <p:cNvSpPr/>
            <p:nvPr/>
          </p:nvSpPr>
          <p:spPr>
            <a:xfrm>
              <a:off x="8047229" y="3792017"/>
              <a:ext cx="12192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8" name="Right Arrow 7">
              <a:extLst>
                <a:ext uri="{FF2B5EF4-FFF2-40B4-BE49-F238E27FC236}">
                  <a16:creationId xmlns:a16="http://schemas.microsoft.com/office/drawing/2014/main" id="{45AD7AA9-9CC8-F943-9A89-9C3F2E1ABC25}"/>
                </a:ext>
              </a:extLst>
            </p:cNvPr>
            <p:cNvSpPr/>
            <p:nvPr/>
          </p:nvSpPr>
          <p:spPr>
            <a:xfrm>
              <a:off x="2588808" y="3906317"/>
              <a:ext cx="990600" cy="3810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9" name="Rectangle 140">
              <a:extLst>
                <a:ext uri="{FF2B5EF4-FFF2-40B4-BE49-F238E27FC236}">
                  <a16:creationId xmlns:a16="http://schemas.microsoft.com/office/drawing/2014/main" id="{CB3CAB94-A69C-1C4B-A5F0-59172072956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362359" y="3255535"/>
              <a:ext cx="1447799" cy="6017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0" hangingPunct="0"/>
              <a:r>
                <a:rPr lang="en-US" sz="800" b="1" dirty="0">
                  <a:solidFill>
                    <a:srgbClr val="000000"/>
                  </a:solidFill>
                  <a:cs typeface="Arial" pitchFamily="34" charset="0"/>
                </a:rPr>
                <a:t>Extracting change graphs</a:t>
              </a:r>
              <a:endParaRPr lang="en-US" sz="800" b="1" dirty="0">
                <a:cs typeface="Arial" pitchFamily="34" charset="0"/>
              </a:endParaRPr>
            </a:p>
          </p:txBody>
        </p:sp>
        <p:sp>
          <p:nvSpPr>
            <p:cNvPr id="10" name="Rectangle 140">
              <a:extLst>
                <a:ext uri="{FF2B5EF4-FFF2-40B4-BE49-F238E27FC236}">
                  <a16:creationId xmlns:a16="http://schemas.microsoft.com/office/drawing/2014/main" id="{88D07FEA-F083-B04D-AF3F-2ACF8EE39D0D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894829" y="2801417"/>
              <a:ext cx="1447799" cy="9026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 eaLnBrk="0" hangingPunct="0"/>
              <a:r>
                <a:rPr lang="en-US" sz="800" b="1" dirty="0">
                  <a:solidFill>
                    <a:srgbClr val="000000"/>
                  </a:solidFill>
                  <a:cs typeface="Arial" pitchFamily="34" charset="0"/>
                </a:rPr>
                <a:t>Mining frequent subgraphs</a:t>
              </a:r>
              <a:endParaRPr lang="en-US" sz="800" b="1" dirty="0">
                <a:cs typeface="Arial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8AEB421-EC1B-8B4B-B5EE-0372B762F4A7}"/>
                </a:ext>
              </a:extLst>
            </p:cNvPr>
            <p:cNvGrpSpPr/>
            <p:nvPr/>
          </p:nvGrpSpPr>
          <p:grpSpPr>
            <a:xfrm>
              <a:off x="4109959" y="2047063"/>
              <a:ext cx="1266468" cy="1656825"/>
              <a:chOff x="4358670" y="1667395"/>
              <a:chExt cx="1266468" cy="1656825"/>
            </a:xfrm>
          </p:grpSpPr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5F92817A-E6EC-F44F-9E68-027397EC7049}"/>
                  </a:ext>
                </a:extLst>
              </p:cNvPr>
              <p:cNvSpPr/>
              <p:nvPr/>
            </p:nvSpPr>
            <p:spPr>
              <a:xfrm>
                <a:off x="4631637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</a:t>
                </a:r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9B131DE0-3E4A-184A-BCA2-1A72DDBC1941}"/>
                  </a:ext>
                </a:extLst>
              </p:cNvPr>
              <p:cNvSpPr/>
              <p:nvPr/>
            </p:nvSpPr>
            <p:spPr>
              <a:xfrm>
                <a:off x="5349240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A’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B20E6056-3C42-7445-82F0-4E465FACB700}"/>
                  </a:ext>
                </a:extLst>
              </p:cNvPr>
              <p:cNvSpPr/>
              <p:nvPr/>
            </p:nvSpPr>
            <p:spPr>
              <a:xfrm>
                <a:off x="4358670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B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0913F72C-F655-D54B-8C2C-3B0091E8774B}"/>
                  </a:ext>
                </a:extLst>
              </p:cNvPr>
              <p:cNvSpPr/>
              <p:nvPr/>
            </p:nvSpPr>
            <p:spPr>
              <a:xfrm>
                <a:off x="5107949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C</a:t>
                </a:r>
              </a:p>
            </p:txBody>
          </p: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320EBF0-2EB9-EF4D-A49A-241097EC6DDB}"/>
                  </a:ext>
                </a:extLst>
              </p:cNvPr>
              <p:cNvCxnSpPr>
                <a:stCxn id="12" idx="6"/>
                <a:endCxn id="13" idx="2"/>
              </p:cNvCxnSpPr>
              <p:nvPr/>
            </p:nvCxnSpPr>
            <p:spPr>
              <a:xfrm>
                <a:off x="4905957" y="2283461"/>
                <a:ext cx="4432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C6EABA54-EA5E-1240-8C13-4986C9AF22C6}"/>
                  </a:ext>
                </a:extLst>
              </p:cNvPr>
              <p:cNvSpPr/>
              <p:nvPr/>
            </p:nvSpPr>
            <p:spPr>
              <a:xfrm>
                <a:off x="4631637" y="1672408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35ADAD81-DA7C-4D49-AFAE-5F09F575E00C}"/>
                  </a:ext>
                </a:extLst>
              </p:cNvPr>
              <p:cNvCxnSpPr>
                <a:stCxn id="17" idx="4"/>
                <a:endCxn id="12" idx="0"/>
              </p:cNvCxnSpPr>
              <p:nvPr/>
            </p:nvCxnSpPr>
            <p:spPr>
              <a:xfrm>
                <a:off x="4768797" y="1946728"/>
                <a:ext cx="0" cy="1995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1E27C6E-0B01-DC44-8172-32C3B32FFB5D}"/>
                  </a:ext>
                </a:extLst>
              </p:cNvPr>
              <p:cNvCxnSpPr>
                <a:stCxn id="12" idx="3"/>
                <a:endCxn id="14" idx="0"/>
              </p:cNvCxnSpPr>
              <p:nvPr/>
            </p:nvCxnSpPr>
            <p:spPr>
              <a:xfrm flipH="1">
                <a:off x="4495830" y="2380448"/>
                <a:ext cx="175980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2D04B724-D8B8-2F4F-8466-6BFD33EC6F45}"/>
                  </a:ext>
                </a:extLst>
              </p:cNvPr>
              <p:cNvCxnSpPr>
                <a:stCxn id="13" idx="3"/>
                <a:endCxn id="15" idx="0"/>
              </p:cNvCxnSpPr>
              <p:nvPr/>
            </p:nvCxnSpPr>
            <p:spPr>
              <a:xfrm flipH="1">
                <a:off x="5245109" y="2380448"/>
                <a:ext cx="144304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C43173FE-5B5B-5342-8F13-76F114D2B4DC}"/>
                  </a:ext>
                </a:extLst>
              </p:cNvPr>
              <p:cNvSpPr/>
              <p:nvPr/>
            </p:nvSpPr>
            <p:spPr>
              <a:xfrm>
                <a:off x="4631637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327F7D16-A9D7-8B40-B698-98E8512AF729}"/>
                  </a:ext>
                </a:extLst>
              </p:cNvPr>
              <p:cNvCxnSpPr>
                <a:stCxn id="14" idx="4"/>
                <a:endCxn id="21" idx="1"/>
              </p:cNvCxnSpPr>
              <p:nvPr/>
            </p:nvCxnSpPr>
            <p:spPr>
              <a:xfrm>
                <a:off x="4495830" y="2868997"/>
                <a:ext cx="175980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AA691F01-E2B9-5949-BBBE-89B2DE7F0FEF}"/>
                  </a:ext>
                </a:extLst>
              </p:cNvPr>
              <p:cNvCxnSpPr>
                <a:stCxn id="12" idx="4"/>
                <a:endCxn id="21" idx="0"/>
              </p:cNvCxnSpPr>
              <p:nvPr/>
            </p:nvCxnSpPr>
            <p:spPr>
              <a:xfrm>
                <a:off x="4768797" y="2420621"/>
                <a:ext cx="0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B00A4ECB-CC3E-7047-A034-780B6E46FAFA}"/>
                  </a:ext>
                </a:extLst>
              </p:cNvPr>
              <p:cNvSpPr/>
              <p:nvPr/>
            </p:nvSpPr>
            <p:spPr>
              <a:xfrm>
                <a:off x="5347883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EFB854A-660A-1B45-9D8A-470FC77CA56E}"/>
                  </a:ext>
                </a:extLst>
              </p:cNvPr>
              <p:cNvSpPr/>
              <p:nvPr/>
            </p:nvSpPr>
            <p:spPr>
              <a:xfrm>
                <a:off x="5350818" y="1667395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C6E67A8-B5C7-F64D-AB0E-D234E6037AE6}"/>
                  </a:ext>
                </a:extLst>
              </p:cNvPr>
              <p:cNvCxnSpPr>
                <a:stCxn id="25" idx="4"/>
                <a:endCxn id="13" idx="0"/>
              </p:cNvCxnSpPr>
              <p:nvPr/>
            </p:nvCxnSpPr>
            <p:spPr>
              <a:xfrm flipH="1">
                <a:off x="5486400" y="1941715"/>
                <a:ext cx="1578" cy="204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61B1F94F-AE53-9341-BD13-AFD377ADC48F}"/>
                  </a:ext>
                </a:extLst>
              </p:cNvPr>
              <p:cNvCxnSpPr>
                <a:cxnSpLocks/>
                <a:stCxn id="15" idx="4"/>
                <a:endCxn id="24" idx="1"/>
              </p:cNvCxnSpPr>
              <p:nvPr/>
            </p:nvCxnSpPr>
            <p:spPr>
              <a:xfrm>
                <a:off x="5245109" y="2868997"/>
                <a:ext cx="142947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4689040-E5DF-4644-9F54-D5072CB73448}"/>
                  </a:ext>
                </a:extLst>
              </p:cNvPr>
              <p:cNvCxnSpPr>
                <a:stCxn id="13" idx="4"/>
                <a:endCxn id="24" idx="0"/>
              </p:cNvCxnSpPr>
              <p:nvPr/>
            </p:nvCxnSpPr>
            <p:spPr>
              <a:xfrm flipH="1">
                <a:off x="5485043" y="2420621"/>
                <a:ext cx="1357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EFFCA8F-3492-C049-BB60-BC3065A7CD03}"/>
                </a:ext>
              </a:extLst>
            </p:cNvPr>
            <p:cNvGrpSpPr/>
            <p:nvPr/>
          </p:nvGrpSpPr>
          <p:grpSpPr>
            <a:xfrm>
              <a:off x="9414654" y="3154104"/>
              <a:ext cx="1266468" cy="1656825"/>
              <a:chOff x="4358670" y="1667395"/>
              <a:chExt cx="1266468" cy="1656825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83901F5B-0B9B-A44A-9B1C-8500DE7B742C}"/>
                  </a:ext>
                </a:extLst>
              </p:cNvPr>
              <p:cNvSpPr/>
              <p:nvPr/>
            </p:nvSpPr>
            <p:spPr>
              <a:xfrm>
                <a:off x="4631637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</a:t>
                </a: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2E36DA47-579E-7C4D-BDEC-1DA6C5577E19}"/>
                  </a:ext>
                </a:extLst>
              </p:cNvPr>
              <p:cNvSpPr/>
              <p:nvPr/>
            </p:nvSpPr>
            <p:spPr>
              <a:xfrm>
                <a:off x="5349240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A’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53D99E60-AA76-7142-A891-F32F374FEAA6}"/>
                  </a:ext>
                </a:extLst>
              </p:cNvPr>
              <p:cNvSpPr/>
              <p:nvPr/>
            </p:nvSpPr>
            <p:spPr>
              <a:xfrm>
                <a:off x="4358670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B</a:t>
                </a: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1F3DDC29-384D-D444-AC7B-6EC9D7BCC85C}"/>
                  </a:ext>
                </a:extLst>
              </p:cNvPr>
              <p:cNvSpPr/>
              <p:nvPr/>
            </p:nvSpPr>
            <p:spPr>
              <a:xfrm>
                <a:off x="5107949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C</a:t>
                </a: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710513FE-CAD7-604B-A547-8FBFED3EB121}"/>
                  </a:ext>
                </a:extLst>
              </p:cNvPr>
              <p:cNvCxnSpPr>
                <a:stCxn id="30" idx="6"/>
                <a:endCxn id="31" idx="2"/>
              </p:cNvCxnSpPr>
              <p:nvPr/>
            </p:nvCxnSpPr>
            <p:spPr>
              <a:xfrm>
                <a:off x="4905957" y="2283461"/>
                <a:ext cx="4432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8323D8F6-7A36-2C40-BF0E-FE64CC6BC3CF}"/>
                  </a:ext>
                </a:extLst>
              </p:cNvPr>
              <p:cNvSpPr/>
              <p:nvPr/>
            </p:nvSpPr>
            <p:spPr>
              <a:xfrm>
                <a:off x="4631637" y="1672408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AEC60C13-2992-EE46-A548-CFB7E4C10F86}"/>
                  </a:ext>
                </a:extLst>
              </p:cNvPr>
              <p:cNvCxnSpPr>
                <a:stCxn id="35" idx="4"/>
                <a:endCxn id="30" idx="0"/>
              </p:cNvCxnSpPr>
              <p:nvPr/>
            </p:nvCxnSpPr>
            <p:spPr>
              <a:xfrm>
                <a:off x="4768797" y="1946728"/>
                <a:ext cx="0" cy="1995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D225D02-BF7C-2B4A-A0F5-B9DAFEBE28DE}"/>
                  </a:ext>
                </a:extLst>
              </p:cNvPr>
              <p:cNvCxnSpPr>
                <a:stCxn id="30" idx="3"/>
                <a:endCxn id="32" idx="0"/>
              </p:cNvCxnSpPr>
              <p:nvPr/>
            </p:nvCxnSpPr>
            <p:spPr>
              <a:xfrm flipH="1">
                <a:off x="4495830" y="2380448"/>
                <a:ext cx="175980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C2F4725-11CC-054D-8634-9E4446B394B9}"/>
                  </a:ext>
                </a:extLst>
              </p:cNvPr>
              <p:cNvCxnSpPr>
                <a:stCxn id="31" idx="3"/>
                <a:endCxn id="33" idx="0"/>
              </p:cNvCxnSpPr>
              <p:nvPr/>
            </p:nvCxnSpPr>
            <p:spPr>
              <a:xfrm flipH="1">
                <a:off x="5245109" y="2380448"/>
                <a:ext cx="144304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9411A6E3-8936-C34C-9A56-EBB5A9DE7720}"/>
                  </a:ext>
                </a:extLst>
              </p:cNvPr>
              <p:cNvSpPr/>
              <p:nvPr/>
            </p:nvSpPr>
            <p:spPr>
              <a:xfrm>
                <a:off x="4631637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F967E494-79E9-DC43-A201-77A0E32A707D}"/>
                  </a:ext>
                </a:extLst>
              </p:cNvPr>
              <p:cNvCxnSpPr>
                <a:stCxn id="32" idx="4"/>
                <a:endCxn id="39" idx="1"/>
              </p:cNvCxnSpPr>
              <p:nvPr/>
            </p:nvCxnSpPr>
            <p:spPr>
              <a:xfrm>
                <a:off x="4495830" y="2868997"/>
                <a:ext cx="175980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29F23398-11F0-7F4D-956C-F7AD18960D75}"/>
                  </a:ext>
                </a:extLst>
              </p:cNvPr>
              <p:cNvCxnSpPr>
                <a:stCxn id="30" idx="4"/>
                <a:endCxn id="39" idx="0"/>
              </p:cNvCxnSpPr>
              <p:nvPr/>
            </p:nvCxnSpPr>
            <p:spPr>
              <a:xfrm>
                <a:off x="4768797" y="2420621"/>
                <a:ext cx="0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CA7C808F-F278-A145-9801-152C77411D5C}"/>
                  </a:ext>
                </a:extLst>
              </p:cNvPr>
              <p:cNvSpPr/>
              <p:nvPr/>
            </p:nvSpPr>
            <p:spPr>
              <a:xfrm>
                <a:off x="5347883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14D155E4-2937-DA42-9C10-2B99FABC275B}"/>
                  </a:ext>
                </a:extLst>
              </p:cNvPr>
              <p:cNvSpPr/>
              <p:nvPr/>
            </p:nvSpPr>
            <p:spPr>
              <a:xfrm>
                <a:off x="5350818" y="1667395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74E313EE-B176-8F48-AC2A-47CF1B9FAED9}"/>
                  </a:ext>
                </a:extLst>
              </p:cNvPr>
              <p:cNvCxnSpPr>
                <a:stCxn id="43" idx="4"/>
                <a:endCxn id="31" idx="0"/>
              </p:cNvCxnSpPr>
              <p:nvPr/>
            </p:nvCxnSpPr>
            <p:spPr>
              <a:xfrm flipH="1">
                <a:off x="5486400" y="1941715"/>
                <a:ext cx="1578" cy="204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67B8F8B2-4B87-2041-980F-17C666A79F64}"/>
                  </a:ext>
                </a:extLst>
              </p:cNvPr>
              <p:cNvCxnSpPr>
                <a:cxnSpLocks/>
                <a:stCxn id="33" idx="4"/>
                <a:endCxn id="42" idx="1"/>
              </p:cNvCxnSpPr>
              <p:nvPr/>
            </p:nvCxnSpPr>
            <p:spPr>
              <a:xfrm>
                <a:off x="5245109" y="2868997"/>
                <a:ext cx="142947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FE9DA9D-13C4-9C4D-98B6-C36867B79E3C}"/>
                  </a:ext>
                </a:extLst>
              </p:cNvPr>
              <p:cNvCxnSpPr>
                <a:stCxn id="31" idx="4"/>
                <a:endCxn id="42" idx="0"/>
              </p:cNvCxnSpPr>
              <p:nvPr/>
            </p:nvCxnSpPr>
            <p:spPr>
              <a:xfrm flipH="1">
                <a:off x="5485043" y="2420621"/>
                <a:ext cx="1357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C3B3DC88-0F89-B04B-9D2B-53A06A0E9332}"/>
                </a:ext>
              </a:extLst>
            </p:cNvPr>
            <p:cNvGrpSpPr/>
            <p:nvPr/>
          </p:nvGrpSpPr>
          <p:grpSpPr>
            <a:xfrm>
              <a:off x="6089121" y="2046904"/>
              <a:ext cx="1266468" cy="1656825"/>
              <a:chOff x="4358670" y="1667395"/>
              <a:chExt cx="1266468" cy="1656825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230319F-862C-4845-A98B-B5634B17D55F}"/>
                  </a:ext>
                </a:extLst>
              </p:cNvPr>
              <p:cNvSpPr/>
              <p:nvPr/>
            </p:nvSpPr>
            <p:spPr>
              <a:xfrm>
                <a:off x="4631637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</a:t>
                </a: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B6E9CBC1-5FCA-F34C-975C-BD1BE40B7E0C}"/>
                  </a:ext>
                </a:extLst>
              </p:cNvPr>
              <p:cNvSpPr/>
              <p:nvPr/>
            </p:nvSpPr>
            <p:spPr>
              <a:xfrm>
                <a:off x="5349240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A’</a:t>
                </a: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9892C737-87F9-884B-ACAF-3C99628C0265}"/>
                  </a:ext>
                </a:extLst>
              </p:cNvPr>
              <p:cNvSpPr/>
              <p:nvPr/>
            </p:nvSpPr>
            <p:spPr>
              <a:xfrm>
                <a:off x="4358670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B</a:t>
                </a: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60980E86-0672-5041-BBEB-32EE1370CD33}"/>
                  </a:ext>
                </a:extLst>
              </p:cNvPr>
              <p:cNvSpPr/>
              <p:nvPr/>
            </p:nvSpPr>
            <p:spPr>
              <a:xfrm>
                <a:off x="5107949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C</a:t>
                </a:r>
              </a:p>
            </p:txBody>
          </p:sp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FAF19FDA-1B64-C545-85F1-CDA31FA0DDEB}"/>
                  </a:ext>
                </a:extLst>
              </p:cNvPr>
              <p:cNvCxnSpPr>
                <a:stCxn id="48" idx="6"/>
                <a:endCxn id="49" idx="2"/>
              </p:cNvCxnSpPr>
              <p:nvPr/>
            </p:nvCxnSpPr>
            <p:spPr>
              <a:xfrm>
                <a:off x="4905957" y="2283461"/>
                <a:ext cx="4432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8567676-A419-FC4F-8EF3-725CE42FA311}"/>
                  </a:ext>
                </a:extLst>
              </p:cNvPr>
              <p:cNvSpPr/>
              <p:nvPr/>
            </p:nvSpPr>
            <p:spPr>
              <a:xfrm>
                <a:off x="4631637" y="1672408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4E76984A-7F73-1E4E-B173-0D048737CC5F}"/>
                  </a:ext>
                </a:extLst>
              </p:cNvPr>
              <p:cNvCxnSpPr>
                <a:stCxn id="53" idx="4"/>
                <a:endCxn id="48" idx="0"/>
              </p:cNvCxnSpPr>
              <p:nvPr/>
            </p:nvCxnSpPr>
            <p:spPr>
              <a:xfrm>
                <a:off x="4768797" y="1946728"/>
                <a:ext cx="0" cy="1995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54">
                <a:extLst>
                  <a:ext uri="{FF2B5EF4-FFF2-40B4-BE49-F238E27FC236}">
                    <a16:creationId xmlns:a16="http://schemas.microsoft.com/office/drawing/2014/main" id="{ABA90489-7966-B046-BE0C-A0EA5C82301C}"/>
                  </a:ext>
                </a:extLst>
              </p:cNvPr>
              <p:cNvCxnSpPr>
                <a:stCxn id="48" idx="3"/>
                <a:endCxn id="50" idx="0"/>
              </p:cNvCxnSpPr>
              <p:nvPr/>
            </p:nvCxnSpPr>
            <p:spPr>
              <a:xfrm flipH="1">
                <a:off x="4495830" y="2380448"/>
                <a:ext cx="175980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>
                <a:extLst>
                  <a:ext uri="{FF2B5EF4-FFF2-40B4-BE49-F238E27FC236}">
                    <a16:creationId xmlns:a16="http://schemas.microsoft.com/office/drawing/2014/main" id="{C16EC162-21B2-A448-A2CA-E7439CB6D299}"/>
                  </a:ext>
                </a:extLst>
              </p:cNvPr>
              <p:cNvCxnSpPr>
                <a:stCxn id="49" idx="3"/>
                <a:endCxn id="51" idx="0"/>
              </p:cNvCxnSpPr>
              <p:nvPr/>
            </p:nvCxnSpPr>
            <p:spPr>
              <a:xfrm flipH="1">
                <a:off x="5245109" y="2380448"/>
                <a:ext cx="144304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EF5C9375-4220-5548-A056-18B53032EFE9}"/>
                  </a:ext>
                </a:extLst>
              </p:cNvPr>
              <p:cNvSpPr/>
              <p:nvPr/>
            </p:nvSpPr>
            <p:spPr>
              <a:xfrm>
                <a:off x="4631637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A57949D1-5339-034C-BC04-8406B3FFD2D6}"/>
                  </a:ext>
                </a:extLst>
              </p:cNvPr>
              <p:cNvCxnSpPr>
                <a:stCxn id="50" idx="4"/>
                <a:endCxn id="57" idx="1"/>
              </p:cNvCxnSpPr>
              <p:nvPr/>
            </p:nvCxnSpPr>
            <p:spPr>
              <a:xfrm>
                <a:off x="4495830" y="2868997"/>
                <a:ext cx="175980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00AC3545-653C-2B4E-BABD-3BA669916ECA}"/>
                  </a:ext>
                </a:extLst>
              </p:cNvPr>
              <p:cNvCxnSpPr>
                <a:stCxn id="48" idx="4"/>
                <a:endCxn id="57" idx="0"/>
              </p:cNvCxnSpPr>
              <p:nvPr/>
            </p:nvCxnSpPr>
            <p:spPr>
              <a:xfrm>
                <a:off x="4768797" y="2420621"/>
                <a:ext cx="0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C6F555FE-B7BE-084B-B5CF-2B7B7827D2F3}"/>
                  </a:ext>
                </a:extLst>
              </p:cNvPr>
              <p:cNvSpPr/>
              <p:nvPr/>
            </p:nvSpPr>
            <p:spPr>
              <a:xfrm>
                <a:off x="5347883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Oval 60">
                <a:extLst>
                  <a:ext uri="{FF2B5EF4-FFF2-40B4-BE49-F238E27FC236}">
                    <a16:creationId xmlns:a16="http://schemas.microsoft.com/office/drawing/2014/main" id="{DEFDDC41-F8F5-3E4D-95D0-EEDF683C55B6}"/>
                  </a:ext>
                </a:extLst>
              </p:cNvPr>
              <p:cNvSpPr/>
              <p:nvPr/>
            </p:nvSpPr>
            <p:spPr>
              <a:xfrm>
                <a:off x="5350818" y="1667395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62" name="Straight Arrow Connector 61">
                <a:extLst>
                  <a:ext uri="{FF2B5EF4-FFF2-40B4-BE49-F238E27FC236}">
                    <a16:creationId xmlns:a16="http://schemas.microsoft.com/office/drawing/2014/main" id="{5D69FC4C-6FF5-2646-B019-3760C744AB4C}"/>
                  </a:ext>
                </a:extLst>
              </p:cNvPr>
              <p:cNvCxnSpPr>
                <a:stCxn id="61" idx="4"/>
                <a:endCxn id="49" idx="0"/>
              </p:cNvCxnSpPr>
              <p:nvPr/>
            </p:nvCxnSpPr>
            <p:spPr>
              <a:xfrm flipH="1">
                <a:off x="5486400" y="1941715"/>
                <a:ext cx="1578" cy="204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18D7DD0C-81A1-634B-B25E-8B9D20F0C360}"/>
                  </a:ext>
                </a:extLst>
              </p:cNvPr>
              <p:cNvCxnSpPr>
                <a:cxnSpLocks/>
                <a:stCxn id="51" idx="4"/>
                <a:endCxn id="60" idx="1"/>
              </p:cNvCxnSpPr>
              <p:nvPr/>
            </p:nvCxnSpPr>
            <p:spPr>
              <a:xfrm>
                <a:off x="5245109" y="2868997"/>
                <a:ext cx="142947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1B8717FD-26CA-0F42-A1C2-0070FCF100A4}"/>
                  </a:ext>
                </a:extLst>
              </p:cNvPr>
              <p:cNvCxnSpPr>
                <a:stCxn id="49" idx="4"/>
                <a:endCxn id="60" idx="0"/>
              </p:cNvCxnSpPr>
              <p:nvPr/>
            </p:nvCxnSpPr>
            <p:spPr>
              <a:xfrm flipH="1">
                <a:off x="5485043" y="2420621"/>
                <a:ext cx="1357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31A710B-CB95-C94D-B03A-FE4F5A713F13}"/>
                </a:ext>
              </a:extLst>
            </p:cNvPr>
            <p:cNvGrpSpPr/>
            <p:nvPr/>
          </p:nvGrpSpPr>
          <p:grpSpPr>
            <a:xfrm>
              <a:off x="4109959" y="4355706"/>
              <a:ext cx="1266468" cy="1656825"/>
              <a:chOff x="4358670" y="1667395"/>
              <a:chExt cx="1266468" cy="1656825"/>
            </a:xfrm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4A9114FC-5377-AE4F-9D0F-325B346AD41D}"/>
                  </a:ext>
                </a:extLst>
              </p:cNvPr>
              <p:cNvSpPr/>
              <p:nvPr/>
            </p:nvSpPr>
            <p:spPr>
              <a:xfrm>
                <a:off x="4631637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</a:t>
                </a:r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F31AB08C-6959-0D4F-93A2-ED601425CDE3}"/>
                  </a:ext>
                </a:extLst>
              </p:cNvPr>
              <p:cNvSpPr/>
              <p:nvPr/>
            </p:nvSpPr>
            <p:spPr>
              <a:xfrm>
                <a:off x="5349240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A’</a:t>
                </a: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E1C53315-7CA4-6343-92C0-89C51BFD43B9}"/>
                  </a:ext>
                </a:extLst>
              </p:cNvPr>
              <p:cNvSpPr/>
              <p:nvPr/>
            </p:nvSpPr>
            <p:spPr>
              <a:xfrm>
                <a:off x="4358670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B</a:t>
                </a:r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9D7E7EBC-513F-204C-9583-31267718148C}"/>
                  </a:ext>
                </a:extLst>
              </p:cNvPr>
              <p:cNvSpPr/>
              <p:nvPr/>
            </p:nvSpPr>
            <p:spPr>
              <a:xfrm>
                <a:off x="5107949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C</a:t>
                </a:r>
              </a:p>
            </p:txBody>
          </p: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07C5E29E-932E-1A4B-9D40-BC694FD9696A}"/>
                  </a:ext>
                </a:extLst>
              </p:cNvPr>
              <p:cNvCxnSpPr>
                <a:stCxn id="66" idx="6"/>
                <a:endCxn id="67" idx="2"/>
              </p:cNvCxnSpPr>
              <p:nvPr/>
            </p:nvCxnSpPr>
            <p:spPr>
              <a:xfrm>
                <a:off x="4905957" y="2283461"/>
                <a:ext cx="4432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49CA0C5E-967E-9B46-A70E-3A3AAE734195}"/>
                  </a:ext>
                </a:extLst>
              </p:cNvPr>
              <p:cNvSpPr/>
              <p:nvPr/>
            </p:nvSpPr>
            <p:spPr>
              <a:xfrm>
                <a:off x="4631637" y="1672408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72" name="Straight Arrow Connector 71">
                <a:extLst>
                  <a:ext uri="{FF2B5EF4-FFF2-40B4-BE49-F238E27FC236}">
                    <a16:creationId xmlns:a16="http://schemas.microsoft.com/office/drawing/2014/main" id="{1AFAF3AD-4D6F-804C-AC81-CDF1D3DEA054}"/>
                  </a:ext>
                </a:extLst>
              </p:cNvPr>
              <p:cNvCxnSpPr>
                <a:stCxn id="71" idx="4"/>
                <a:endCxn id="66" idx="0"/>
              </p:cNvCxnSpPr>
              <p:nvPr/>
            </p:nvCxnSpPr>
            <p:spPr>
              <a:xfrm>
                <a:off x="4768797" y="1946728"/>
                <a:ext cx="0" cy="1995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A40C5A6D-96CE-E94D-90E9-765D11A83BF2}"/>
                  </a:ext>
                </a:extLst>
              </p:cNvPr>
              <p:cNvCxnSpPr>
                <a:stCxn id="66" idx="3"/>
                <a:endCxn id="68" idx="0"/>
              </p:cNvCxnSpPr>
              <p:nvPr/>
            </p:nvCxnSpPr>
            <p:spPr>
              <a:xfrm flipH="1">
                <a:off x="4495830" y="2380448"/>
                <a:ext cx="175980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826EC100-6AE7-DF43-96B0-42497ABB8F68}"/>
                  </a:ext>
                </a:extLst>
              </p:cNvPr>
              <p:cNvCxnSpPr>
                <a:stCxn id="67" idx="3"/>
                <a:endCxn id="69" idx="0"/>
              </p:cNvCxnSpPr>
              <p:nvPr/>
            </p:nvCxnSpPr>
            <p:spPr>
              <a:xfrm flipH="1">
                <a:off x="5245109" y="2380448"/>
                <a:ext cx="144304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9227EBD2-6277-6542-9B27-B05E94162843}"/>
                  </a:ext>
                </a:extLst>
              </p:cNvPr>
              <p:cNvSpPr/>
              <p:nvPr/>
            </p:nvSpPr>
            <p:spPr>
              <a:xfrm>
                <a:off x="4631637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00ED3162-F270-7D43-A370-AB3E1150CD29}"/>
                  </a:ext>
                </a:extLst>
              </p:cNvPr>
              <p:cNvCxnSpPr>
                <a:stCxn id="68" idx="4"/>
                <a:endCxn id="75" idx="1"/>
              </p:cNvCxnSpPr>
              <p:nvPr/>
            </p:nvCxnSpPr>
            <p:spPr>
              <a:xfrm>
                <a:off x="4495830" y="2868997"/>
                <a:ext cx="175980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Arrow Connector 76">
                <a:extLst>
                  <a:ext uri="{FF2B5EF4-FFF2-40B4-BE49-F238E27FC236}">
                    <a16:creationId xmlns:a16="http://schemas.microsoft.com/office/drawing/2014/main" id="{2B7BDE5F-F093-664C-A2F4-B772FB880A6D}"/>
                  </a:ext>
                </a:extLst>
              </p:cNvPr>
              <p:cNvCxnSpPr>
                <a:stCxn id="66" idx="4"/>
                <a:endCxn id="75" idx="0"/>
              </p:cNvCxnSpPr>
              <p:nvPr/>
            </p:nvCxnSpPr>
            <p:spPr>
              <a:xfrm>
                <a:off x="4768797" y="2420621"/>
                <a:ext cx="0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45861F3D-8800-8640-9693-809CC11309C7}"/>
                  </a:ext>
                </a:extLst>
              </p:cNvPr>
              <p:cNvSpPr/>
              <p:nvPr/>
            </p:nvSpPr>
            <p:spPr>
              <a:xfrm>
                <a:off x="5347883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DFF3548F-AB73-B74B-A4A0-0D237541F0BB}"/>
                  </a:ext>
                </a:extLst>
              </p:cNvPr>
              <p:cNvSpPr/>
              <p:nvPr/>
            </p:nvSpPr>
            <p:spPr>
              <a:xfrm>
                <a:off x="5350818" y="1667395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80" name="Straight Arrow Connector 79">
                <a:extLst>
                  <a:ext uri="{FF2B5EF4-FFF2-40B4-BE49-F238E27FC236}">
                    <a16:creationId xmlns:a16="http://schemas.microsoft.com/office/drawing/2014/main" id="{A28591AB-07A5-4040-ADE3-E9AB6CA7963A}"/>
                  </a:ext>
                </a:extLst>
              </p:cNvPr>
              <p:cNvCxnSpPr>
                <a:stCxn id="79" idx="4"/>
                <a:endCxn id="67" idx="0"/>
              </p:cNvCxnSpPr>
              <p:nvPr/>
            </p:nvCxnSpPr>
            <p:spPr>
              <a:xfrm flipH="1">
                <a:off x="5486400" y="1941715"/>
                <a:ext cx="1578" cy="204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F5BDB277-320A-264D-9AE3-64FF3BF70CD9}"/>
                  </a:ext>
                </a:extLst>
              </p:cNvPr>
              <p:cNvCxnSpPr>
                <a:cxnSpLocks/>
                <a:stCxn id="69" idx="4"/>
                <a:endCxn id="78" idx="1"/>
              </p:cNvCxnSpPr>
              <p:nvPr/>
            </p:nvCxnSpPr>
            <p:spPr>
              <a:xfrm>
                <a:off x="5245109" y="2868997"/>
                <a:ext cx="142947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Arrow Connector 81">
                <a:extLst>
                  <a:ext uri="{FF2B5EF4-FFF2-40B4-BE49-F238E27FC236}">
                    <a16:creationId xmlns:a16="http://schemas.microsoft.com/office/drawing/2014/main" id="{B84B0567-9EB1-B241-9EFF-A90346C82470}"/>
                  </a:ext>
                </a:extLst>
              </p:cNvPr>
              <p:cNvCxnSpPr>
                <a:stCxn id="67" idx="4"/>
                <a:endCxn id="78" idx="0"/>
              </p:cNvCxnSpPr>
              <p:nvPr/>
            </p:nvCxnSpPr>
            <p:spPr>
              <a:xfrm flipH="1">
                <a:off x="5485043" y="2420621"/>
                <a:ext cx="1357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61B2F0F6-B037-9145-8616-88A1B5A0ED9A}"/>
                </a:ext>
              </a:extLst>
            </p:cNvPr>
            <p:cNvGrpSpPr/>
            <p:nvPr/>
          </p:nvGrpSpPr>
          <p:grpSpPr>
            <a:xfrm>
              <a:off x="6089121" y="4355547"/>
              <a:ext cx="1266468" cy="1656825"/>
              <a:chOff x="4358670" y="1667395"/>
              <a:chExt cx="1266468" cy="1656825"/>
            </a:xfrm>
          </p:grpSpPr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BF46A8D2-BEF3-EA4E-85B8-A461680B8174}"/>
                  </a:ext>
                </a:extLst>
              </p:cNvPr>
              <p:cNvSpPr/>
              <p:nvPr/>
            </p:nvSpPr>
            <p:spPr>
              <a:xfrm>
                <a:off x="4631637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</a:t>
                </a:r>
              </a:p>
            </p:txBody>
          </p: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A58803EE-70B8-8344-B5D3-561A2B0CFDAC}"/>
                  </a:ext>
                </a:extLst>
              </p:cNvPr>
              <p:cNvSpPr/>
              <p:nvPr/>
            </p:nvSpPr>
            <p:spPr>
              <a:xfrm>
                <a:off x="5349240" y="2146301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wrap="square" lIns="0" tIns="0" rIns="0" bIns="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A’</a:t>
                </a:r>
              </a:p>
            </p:txBody>
          </p:sp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39E8B6B6-30C6-3E45-8449-20F70194334A}"/>
                  </a:ext>
                </a:extLst>
              </p:cNvPr>
              <p:cNvSpPr/>
              <p:nvPr/>
            </p:nvSpPr>
            <p:spPr>
              <a:xfrm>
                <a:off x="4358670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B</a:t>
                </a: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BA4826F5-8CAC-794E-8E8E-4DDE33CC02CD}"/>
                  </a:ext>
                </a:extLst>
              </p:cNvPr>
              <p:cNvSpPr/>
              <p:nvPr/>
            </p:nvSpPr>
            <p:spPr>
              <a:xfrm>
                <a:off x="5107949" y="2594677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r>
                  <a:rPr lang="en-US" sz="800" dirty="0">
                    <a:solidFill>
                      <a:srgbClr val="FFFFFF"/>
                    </a:solidFill>
                  </a:rPr>
                  <a:t>C</a:t>
                </a:r>
              </a:p>
            </p:txBody>
          </p:sp>
          <p:cxnSp>
            <p:nvCxnSpPr>
              <p:cNvPr id="88" name="Straight Arrow Connector 87">
                <a:extLst>
                  <a:ext uri="{FF2B5EF4-FFF2-40B4-BE49-F238E27FC236}">
                    <a16:creationId xmlns:a16="http://schemas.microsoft.com/office/drawing/2014/main" id="{75D9AD1F-EB33-FF4E-B636-775D48870119}"/>
                  </a:ext>
                </a:extLst>
              </p:cNvPr>
              <p:cNvCxnSpPr>
                <a:stCxn id="84" idx="6"/>
                <a:endCxn id="85" idx="2"/>
              </p:cNvCxnSpPr>
              <p:nvPr/>
            </p:nvCxnSpPr>
            <p:spPr>
              <a:xfrm>
                <a:off x="4905957" y="2283461"/>
                <a:ext cx="44328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F7929FA1-1CBC-B64E-9C67-F1426794C599}"/>
                  </a:ext>
                </a:extLst>
              </p:cNvPr>
              <p:cNvSpPr/>
              <p:nvPr/>
            </p:nvSpPr>
            <p:spPr>
              <a:xfrm>
                <a:off x="4631637" y="1672408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8434B13B-DE0A-E848-9A22-08A7771D126F}"/>
                  </a:ext>
                </a:extLst>
              </p:cNvPr>
              <p:cNvCxnSpPr>
                <a:stCxn id="89" idx="4"/>
                <a:endCxn id="84" idx="0"/>
              </p:cNvCxnSpPr>
              <p:nvPr/>
            </p:nvCxnSpPr>
            <p:spPr>
              <a:xfrm>
                <a:off x="4768797" y="1946728"/>
                <a:ext cx="0" cy="19957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FD93B3B9-257A-3544-AE83-B2900D25F811}"/>
                  </a:ext>
                </a:extLst>
              </p:cNvPr>
              <p:cNvCxnSpPr>
                <a:stCxn id="84" idx="3"/>
                <a:endCxn id="86" idx="0"/>
              </p:cNvCxnSpPr>
              <p:nvPr/>
            </p:nvCxnSpPr>
            <p:spPr>
              <a:xfrm flipH="1">
                <a:off x="4495830" y="2380448"/>
                <a:ext cx="175980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>
                <a:extLst>
                  <a:ext uri="{FF2B5EF4-FFF2-40B4-BE49-F238E27FC236}">
                    <a16:creationId xmlns:a16="http://schemas.microsoft.com/office/drawing/2014/main" id="{14E1A795-2334-9C4F-94C4-7D4ECA77C2BF}"/>
                  </a:ext>
                </a:extLst>
              </p:cNvPr>
              <p:cNvCxnSpPr>
                <a:stCxn id="85" idx="3"/>
                <a:endCxn id="87" idx="0"/>
              </p:cNvCxnSpPr>
              <p:nvPr/>
            </p:nvCxnSpPr>
            <p:spPr>
              <a:xfrm flipH="1">
                <a:off x="5245109" y="2380448"/>
                <a:ext cx="144304" cy="2142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02E3702-DE53-BC40-A25F-19C10137AE37}"/>
                  </a:ext>
                </a:extLst>
              </p:cNvPr>
              <p:cNvSpPr/>
              <p:nvPr/>
            </p:nvSpPr>
            <p:spPr>
              <a:xfrm>
                <a:off x="4631637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94" name="Straight Arrow Connector 93">
                <a:extLst>
                  <a:ext uri="{FF2B5EF4-FFF2-40B4-BE49-F238E27FC236}">
                    <a16:creationId xmlns:a16="http://schemas.microsoft.com/office/drawing/2014/main" id="{270C8EFF-E594-E047-B8E2-4AB32D41A754}"/>
                  </a:ext>
                </a:extLst>
              </p:cNvPr>
              <p:cNvCxnSpPr>
                <a:stCxn id="86" idx="4"/>
                <a:endCxn id="93" idx="1"/>
              </p:cNvCxnSpPr>
              <p:nvPr/>
            </p:nvCxnSpPr>
            <p:spPr>
              <a:xfrm>
                <a:off x="4495830" y="2868997"/>
                <a:ext cx="175980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>
                <a:extLst>
                  <a:ext uri="{FF2B5EF4-FFF2-40B4-BE49-F238E27FC236}">
                    <a16:creationId xmlns:a16="http://schemas.microsoft.com/office/drawing/2014/main" id="{1BD10AD8-170B-7F41-88C8-BDC5E6CAB076}"/>
                  </a:ext>
                </a:extLst>
              </p:cNvPr>
              <p:cNvCxnSpPr>
                <a:stCxn id="84" idx="4"/>
                <a:endCxn id="93" idx="0"/>
              </p:cNvCxnSpPr>
              <p:nvPr/>
            </p:nvCxnSpPr>
            <p:spPr>
              <a:xfrm>
                <a:off x="4768797" y="2420621"/>
                <a:ext cx="0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4A89EC4F-4D1C-0D41-BE7F-7B3FF61A2BA1}"/>
                  </a:ext>
                </a:extLst>
              </p:cNvPr>
              <p:cNvSpPr/>
              <p:nvPr/>
            </p:nvSpPr>
            <p:spPr>
              <a:xfrm>
                <a:off x="5347883" y="3049900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9465F716-1936-A141-95E4-B2BD0B9C4CE4}"/>
                  </a:ext>
                </a:extLst>
              </p:cNvPr>
              <p:cNvSpPr/>
              <p:nvPr/>
            </p:nvSpPr>
            <p:spPr>
              <a:xfrm>
                <a:off x="5350818" y="1667395"/>
                <a:ext cx="274320" cy="274320"/>
              </a:xfrm>
              <a:prstGeom prst="ellipse">
                <a:avLst/>
              </a:prstGeom>
              <a:ln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50800" tIns="50800" rIns="50800" bIns="50800" numCol="1" rtlCol="0" anchor="ctr">
                <a:noAutofit/>
              </a:bodyPr>
              <a:lstStyle/>
              <a:p>
                <a:pPr algn="ctr"/>
                <a:endParaRPr lang="en-US" sz="800" dirty="0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1C4766DA-7222-1349-AC1A-FF6761256B7D}"/>
                  </a:ext>
                </a:extLst>
              </p:cNvPr>
              <p:cNvCxnSpPr>
                <a:stCxn id="97" idx="4"/>
                <a:endCxn id="85" idx="0"/>
              </p:cNvCxnSpPr>
              <p:nvPr/>
            </p:nvCxnSpPr>
            <p:spPr>
              <a:xfrm flipH="1">
                <a:off x="5486400" y="1941715"/>
                <a:ext cx="1578" cy="2045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Arrow Connector 98">
                <a:extLst>
                  <a:ext uri="{FF2B5EF4-FFF2-40B4-BE49-F238E27FC236}">
                    <a16:creationId xmlns:a16="http://schemas.microsoft.com/office/drawing/2014/main" id="{A773CBE7-7147-B34B-818B-CA04973BC19B}"/>
                  </a:ext>
                </a:extLst>
              </p:cNvPr>
              <p:cNvCxnSpPr>
                <a:cxnSpLocks/>
                <a:stCxn id="87" idx="4"/>
                <a:endCxn id="96" idx="1"/>
              </p:cNvCxnSpPr>
              <p:nvPr/>
            </p:nvCxnSpPr>
            <p:spPr>
              <a:xfrm>
                <a:off x="5245109" y="2868997"/>
                <a:ext cx="142947" cy="22107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Arrow Connector 99">
                <a:extLst>
                  <a:ext uri="{FF2B5EF4-FFF2-40B4-BE49-F238E27FC236}">
                    <a16:creationId xmlns:a16="http://schemas.microsoft.com/office/drawing/2014/main" id="{44A93E24-8183-2D42-B0FE-096DB94380BF}"/>
                  </a:ext>
                </a:extLst>
              </p:cNvPr>
              <p:cNvCxnSpPr>
                <a:stCxn id="85" idx="4"/>
                <a:endCxn id="96" idx="0"/>
              </p:cNvCxnSpPr>
              <p:nvPr/>
            </p:nvCxnSpPr>
            <p:spPr>
              <a:xfrm flipH="1">
                <a:off x="5485043" y="2420621"/>
                <a:ext cx="1357" cy="62927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9AE22D2-30F1-354F-91C0-181EDD478E66}"/>
                </a:ext>
              </a:extLst>
            </p:cNvPr>
            <p:cNvSpPr/>
            <p:nvPr/>
          </p:nvSpPr>
          <p:spPr>
            <a:xfrm>
              <a:off x="5972859" y="4519960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403B50CE-077E-D346-9C24-B2733D0C6305}"/>
                </a:ext>
              </a:extLst>
            </p:cNvPr>
            <p:cNvCxnSpPr>
              <a:cxnSpLocks/>
              <a:stCxn id="101" idx="5"/>
              <a:endCxn id="84" idx="1"/>
            </p:cNvCxnSpPr>
            <p:nvPr/>
          </p:nvCxnSpPr>
          <p:spPr>
            <a:xfrm>
              <a:off x="6207006" y="4754107"/>
              <a:ext cx="195255" cy="1205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Oval 102">
              <a:extLst>
                <a:ext uri="{FF2B5EF4-FFF2-40B4-BE49-F238E27FC236}">
                  <a16:creationId xmlns:a16="http://schemas.microsoft.com/office/drawing/2014/main" id="{78957A47-B20D-F340-BADF-1AC63E23CD2B}"/>
                </a:ext>
              </a:extLst>
            </p:cNvPr>
            <p:cNvSpPr/>
            <p:nvPr/>
          </p:nvSpPr>
          <p:spPr>
            <a:xfrm>
              <a:off x="7592637" y="2217856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D8218635-1F4F-B24F-AAB9-F9A213C1833E}"/>
                </a:ext>
              </a:extLst>
            </p:cNvPr>
            <p:cNvCxnSpPr>
              <a:stCxn id="103" idx="3"/>
              <a:endCxn id="49" idx="7"/>
            </p:cNvCxnSpPr>
            <p:nvPr/>
          </p:nvCxnSpPr>
          <p:spPr>
            <a:xfrm flipH="1">
              <a:off x="7313838" y="2452003"/>
              <a:ext cx="318972" cy="1139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D6A7711-C4D2-F040-8F09-FC6837437D4E}"/>
                </a:ext>
              </a:extLst>
            </p:cNvPr>
            <p:cNvSpPr/>
            <p:nvPr/>
          </p:nvSpPr>
          <p:spPr>
            <a:xfrm>
              <a:off x="3975688" y="6121568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FA0BED3C-D656-4A4C-9C5F-51E3879C6818}"/>
                </a:ext>
              </a:extLst>
            </p:cNvPr>
            <p:cNvCxnSpPr>
              <a:cxnSpLocks/>
              <a:stCxn id="75" idx="3"/>
              <a:endCxn id="105" idx="7"/>
            </p:cNvCxnSpPr>
            <p:nvPr/>
          </p:nvCxnSpPr>
          <p:spPr>
            <a:xfrm flipH="1">
              <a:off x="4209835" y="5972358"/>
              <a:ext cx="213264" cy="1893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F7EDB97C-3DE9-9C4B-B936-931E147B15FF}"/>
                </a:ext>
              </a:extLst>
            </p:cNvPr>
            <p:cNvCxnSpPr>
              <a:stCxn id="68" idx="4"/>
              <a:endCxn id="105" idx="0"/>
            </p:cNvCxnSpPr>
            <p:nvPr/>
          </p:nvCxnSpPr>
          <p:spPr>
            <a:xfrm flipH="1">
              <a:off x="4112848" y="5557308"/>
              <a:ext cx="134271" cy="5642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612DA8D8-5D13-684E-BBF8-83067EA91C44}"/>
                </a:ext>
              </a:extLst>
            </p:cNvPr>
            <p:cNvSpPr/>
            <p:nvPr/>
          </p:nvSpPr>
          <p:spPr>
            <a:xfrm>
              <a:off x="5375174" y="5282829"/>
              <a:ext cx="274320" cy="274320"/>
            </a:xfrm>
            <a:prstGeom prst="ellipse">
              <a:avLst/>
            </a:prstGeom>
            <a:ln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lIns="50800" tIns="50800" rIns="50800" bIns="50800" numCol="1" rtlCol="0" anchor="ctr">
              <a:noAutofit/>
            </a:bodyPr>
            <a:lstStyle/>
            <a:p>
              <a:pPr algn="ctr"/>
              <a:endParaRPr lang="en-US"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C5A943A4-D015-AE4F-A35A-FC8A54F530CA}"/>
                </a:ext>
              </a:extLst>
            </p:cNvPr>
            <p:cNvCxnSpPr>
              <a:cxnSpLocks/>
              <a:stCxn id="67" idx="5"/>
              <a:endCxn id="108" idx="0"/>
            </p:cNvCxnSpPr>
            <p:nvPr/>
          </p:nvCxnSpPr>
          <p:spPr>
            <a:xfrm>
              <a:off x="5334676" y="5068759"/>
              <a:ext cx="177658" cy="21407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9739E87-8F7C-534D-A1A5-10AFF8EB908F}"/>
                </a:ext>
              </a:extLst>
            </p:cNvPr>
            <p:cNvCxnSpPr>
              <a:cxnSpLocks/>
              <a:stCxn id="108" idx="4"/>
              <a:endCxn id="78" idx="7"/>
            </p:cNvCxnSpPr>
            <p:nvPr/>
          </p:nvCxnSpPr>
          <p:spPr>
            <a:xfrm flipH="1">
              <a:off x="5333319" y="5557149"/>
              <a:ext cx="179015" cy="2212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1" name="Picture 110">
            <a:extLst>
              <a:ext uri="{FF2B5EF4-FFF2-40B4-BE49-F238E27FC236}">
                <a16:creationId xmlns:a16="http://schemas.microsoft.com/office/drawing/2014/main" id="{A0FA6AD4-FB2C-8843-B880-B11CBE966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3483" y="1891403"/>
            <a:ext cx="3872827" cy="1943572"/>
          </a:xfrm>
          <a:prstGeom prst="rect">
            <a:avLst/>
          </a:prstGeom>
        </p:spPr>
      </p:pic>
      <p:graphicFrame>
        <p:nvGraphicFramePr>
          <p:cNvPr id="112" name="Content Placeholder 4">
            <a:extLst>
              <a:ext uri="{FF2B5EF4-FFF2-40B4-BE49-F238E27FC236}">
                <a16:creationId xmlns:a16="http://schemas.microsoft.com/office/drawing/2014/main" id="{9DCFB94B-3242-1542-AD88-340AE6F852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8010281"/>
              </p:ext>
            </p:extLst>
          </p:nvPr>
        </p:nvGraphicFramePr>
        <p:xfrm>
          <a:off x="7333494" y="1888985"/>
          <a:ext cx="3356875" cy="211547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1375">
                  <a:extLst>
                    <a:ext uri="{9D8B030D-6E8A-4147-A177-3AD203B41FA5}">
                      <a16:colId xmlns:a16="http://schemas.microsoft.com/office/drawing/2014/main" val="258253947"/>
                    </a:ext>
                  </a:extLst>
                </a:gridCol>
                <a:gridCol w="671375">
                  <a:extLst>
                    <a:ext uri="{9D8B030D-6E8A-4147-A177-3AD203B41FA5}">
                      <a16:colId xmlns:a16="http://schemas.microsoft.com/office/drawing/2014/main" val="836295512"/>
                    </a:ext>
                  </a:extLst>
                </a:gridCol>
                <a:gridCol w="671375">
                  <a:extLst>
                    <a:ext uri="{9D8B030D-6E8A-4147-A177-3AD203B41FA5}">
                      <a16:colId xmlns:a16="http://schemas.microsoft.com/office/drawing/2014/main" val="2630588475"/>
                    </a:ext>
                  </a:extLst>
                </a:gridCol>
                <a:gridCol w="671375">
                  <a:extLst>
                    <a:ext uri="{9D8B030D-6E8A-4147-A177-3AD203B41FA5}">
                      <a16:colId xmlns:a16="http://schemas.microsoft.com/office/drawing/2014/main" val="3021954940"/>
                    </a:ext>
                  </a:extLst>
                </a:gridCol>
                <a:gridCol w="671375">
                  <a:extLst>
                    <a:ext uri="{9D8B030D-6E8A-4147-A177-3AD203B41FA5}">
                      <a16:colId xmlns:a16="http://schemas.microsoft.com/office/drawing/2014/main" val="767110965"/>
                    </a:ext>
                  </a:extLst>
                </a:gridCol>
              </a:tblGrid>
              <a:tr h="286675">
                <a:tc gridSpan="5">
                  <a:txBody>
                    <a:bodyPr/>
                    <a:lstStyle/>
                    <a:p>
                      <a:pPr algn="ctr"/>
                      <a:r>
                        <a:rPr lang="en-US" sz="800" b="1" i="1" dirty="0">
                          <a:solidFill>
                            <a:schemeClr val="bg1"/>
                          </a:solidFill>
                        </a:rPr>
                        <a:t>Q1</a:t>
                      </a:r>
                      <a:r>
                        <a:rPr lang="en-US" sz="800" i="1" dirty="0">
                          <a:solidFill>
                            <a:schemeClr val="bg1"/>
                          </a:solidFill>
                        </a:rPr>
                        <a:t> Is the highlighted change at these lines similar to another in the past?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3425771"/>
                  </a:ext>
                </a:extLst>
              </a:tr>
              <a:tr h="193305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Not sure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9704510"/>
                  </a:ext>
                </a:extLst>
              </a:tr>
              <a:tr h="19330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2159901"/>
                  </a:ext>
                </a:extLst>
              </a:tr>
              <a:tr h="193305">
                <a:tc gridSpan="5">
                  <a:txBody>
                    <a:bodyPr/>
                    <a:lstStyle/>
                    <a:p>
                      <a:pPr algn="ctr"/>
                      <a:r>
                        <a:rPr lang="en-US" sz="800" b="1" i="1" dirty="0">
                          <a:solidFill>
                            <a:schemeClr val="bg1"/>
                          </a:solidFill>
                        </a:rPr>
                        <a:t>Q3</a:t>
                      </a:r>
                      <a:r>
                        <a:rPr lang="en-US" sz="800" i="1" dirty="0">
                          <a:solidFill>
                            <a:schemeClr val="bg1"/>
                          </a:solidFill>
                        </a:rPr>
                        <a:t> Can you give it a name?</a:t>
                      </a: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1273234"/>
                  </a:ext>
                </a:extLst>
              </a:tr>
              <a:tr h="193305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3515621"/>
                  </a:ext>
                </a:extLst>
              </a:tr>
              <a:tr h="19330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79%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7792517"/>
                  </a:ext>
                </a:extLst>
              </a:tr>
              <a:tr h="193305"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Q4</a:t>
                      </a:r>
                      <a:r>
                        <a:rPr lang="en-US" sz="800" b="0" i="1" kern="12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Would you like to have this change automated by a tool?</a:t>
                      </a:r>
                      <a:endParaRPr lang="en-US" sz="800" i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B0F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831178"/>
                  </a:ext>
                </a:extLst>
              </a:tr>
              <a:tr h="303764"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/>
                        <a:t>Not sure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Already Automated </a:t>
                      </a:r>
                      <a:endParaRPr lang="en-US" sz="8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b="1" dirty="0"/>
                        <a:t>No answer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84052202"/>
                  </a:ext>
                </a:extLst>
              </a:tr>
              <a:tr h="193305"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396525"/>
                  </a:ext>
                </a:extLst>
              </a:tr>
            </a:tbl>
          </a:graphicData>
        </a:graphic>
      </p:graphicFrame>
      <p:pic>
        <p:nvPicPr>
          <p:cNvPr id="113" name="Content Placeholder 4">
            <a:extLst>
              <a:ext uri="{FF2B5EF4-FFF2-40B4-BE49-F238E27FC236}">
                <a16:creationId xmlns:a16="http://schemas.microsoft.com/office/drawing/2014/main" id="{EBB4E40E-69DA-5247-8517-C1988B21A9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163" y="4332969"/>
            <a:ext cx="3372311" cy="18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45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6D141-19EA-EF45-B757-71F85446D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Repeated Changes and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325AF3-AF0D-8247-B2AE-DA18D8F551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Applications of repeated changes: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Change/fix recommendation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Code auto-completion</a:t>
            </a:r>
          </a:p>
          <a:p>
            <a:pPr lvl="1"/>
            <a:r>
              <a:rPr lang="en-US" dirty="0"/>
              <a:t>Language migration</a:t>
            </a:r>
          </a:p>
          <a:p>
            <a:pPr lvl="1"/>
            <a:r>
              <a:rPr lang="en-US" dirty="0"/>
              <a:t>Refactoring support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5615C8-7906-B04B-A057-BB9E58B402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6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E176DFE-4874-C94F-B557-C765EDA63229}"/>
              </a:ext>
            </a:extLst>
          </p:cNvPr>
          <p:cNvGrpSpPr/>
          <p:nvPr/>
        </p:nvGrpSpPr>
        <p:grpSpPr>
          <a:xfrm>
            <a:off x="7665720" y="2875259"/>
            <a:ext cx="3046786" cy="2664530"/>
            <a:chOff x="4876800" y="2650122"/>
            <a:chExt cx="3046786" cy="2664530"/>
          </a:xfrm>
        </p:grpSpPr>
        <p:sp>
          <p:nvSpPr>
            <p:cNvPr id="7" name="Flowchart: Document 2">
              <a:extLst>
                <a:ext uri="{FF2B5EF4-FFF2-40B4-BE49-F238E27FC236}">
                  <a16:creationId xmlns:a16="http://schemas.microsoft.com/office/drawing/2014/main" id="{2D021099-EECF-E140-A7A3-AE952ED542AD}"/>
                </a:ext>
              </a:extLst>
            </p:cNvPr>
            <p:cNvSpPr/>
            <p:nvPr/>
          </p:nvSpPr>
          <p:spPr>
            <a:xfrm>
              <a:off x="4876800" y="2650122"/>
              <a:ext cx="914400" cy="855078"/>
            </a:xfrm>
            <a:prstGeom prst="flowChart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</p:txBody>
        </p:sp>
        <p:sp>
          <p:nvSpPr>
            <p:cNvPr id="8" name="Flowchart: Document 24">
              <a:extLst>
                <a:ext uri="{FF2B5EF4-FFF2-40B4-BE49-F238E27FC236}">
                  <a16:creationId xmlns:a16="http://schemas.microsoft.com/office/drawing/2014/main" id="{2058EBEC-9F0F-B449-83C8-63809A8ABC9C}"/>
                </a:ext>
              </a:extLst>
            </p:cNvPr>
            <p:cNvSpPr/>
            <p:nvPr/>
          </p:nvSpPr>
          <p:spPr>
            <a:xfrm>
              <a:off x="4876800" y="3554848"/>
              <a:ext cx="914400" cy="855078"/>
            </a:xfrm>
            <a:prstGeom prst="flowChart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</p:txBody>
        </p:sp>
        <p:sp>
          <p:nvSpPr>
            <p:cNvPr id="9" name="Flowchart: Document 25">
              <a:extLst>
                <a:ext uri="{FF2B5EF4-FFF2-40B4-BE49-F238E27FC236}">
                  <a16:creationId xmlns:a16="http://schemas.microsoft.com/office/drawing/2014/main" id="{DCA396BB-69AF-AE43-A0D9-54185CD63ECC}"/>
                </a:ext>
              </a:extLst>
            </p:cNvPr>
            <p:cNvSpPr/>
            <p:nvPr/>
          </p:nvSpPr>
          <p:spPr>
            <a:xfrm>
              <a:off x="4876800" y="4459574"/>
              <a:ext cx="914400" cy="855078"/>
            </a:xfrm>
            <a:prstGeom prst="flowChartDocumen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--------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/>
                <a:t>...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DD82ED6-5C8B-6C46-A641-0DF400205CB4}"/>
                </a:ext>
              </a:extLst>
            </p:cNvPr>
            <p:cNvSpPr/>
            <p:nvPr/>
          </p:nvSpPr>
          <p:spPr>
            <a:xfrm>
              <a:off x="4876800" y="3677954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ED5A255-C1B9-D143-B4CF-EC5D42816BF0}"/>
                </a:ext>
              </a:extLst>
            </p:cNvPr>
            <p:cNvSpPr/>
            <p:nvPr/>
          </p:nvSpPr>
          <p:spPr>
            <a:xfrm>
              <a:off x="4876800" y="2779997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BC59B18-13BE-9940-91AD-1CBC6FCE7DAA}"/>
                </a:ext>
              </a:extLst>
            </p:cNvPr>
            <p:cNvSpPr/>
            <p:nvPr/>
          </p:nvSpPr>
          <p:spPr>
            <a:xfrm>
              <a:off x="4876800" y="4582329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B53380-33D8-504B-9C57-5097186D773A}"/>
                </a:ext>
              </a:extLst>
            </p:cNvPr>
            <p:cNvSpPr/>
            <p:nvPr/>
          </p:nvSpPr>
          <p:spPr>
            <a:xfrm>
              <a:off x="7162800" y="3679544"/>
              <a:ext cx="685800" cy="436846"/>
            </a:xfrm>
            <a:prstGeom prst="rect">
              <a:avLst/>
            </a:prstGeom>
            <a:noFill/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>
                <a:lnSpc>
                  <a:spcPts val="1200"/>
                </a:lnSpc>
              </a:pPr>
              <a:r>
                <a:rPr lang="en-US" sz="1200" b="1" dirty="0">
                  <a:solidFill>
                    <a:schemeClr val="dk1"/>
                  </a:solidFill>
                </a:rPr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>
                  <a:solidFill>
                    <a:schemeClr val="dk1"/>
                  </a:solidFill>
                </a:rPr>
                <a:t>-------</a:t>
              </a:r>
            </a:p>
            <a:p>
              <a:pPr>
                <a:lnSpc>
                  <a:spcPts val="1200"/>
                </a:lnSpc>
              </a:pPr>
              <a:r>
                <a:rPr lang="en-US" sz="1200" b="1" dirty="0">
                  <a:solidFill>
                    <a:schemeClr val="dk1"/>
                  </a:solidFill>
                </a:rPr>
                <a:t>--------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F29FF9E3-B56D-1341-BDB1-7BF1C3612179}"/>
                </a:ext>
              </a:extLst>
            </p:cNvPr>
            <p:cNvCxnSpPr>
              <a:stCxn id="11" idx="3"/>
              <a:endCxn id="13" idx="1"/>
            </p:cNvCxnSpPr>
            <p:nvPr/>
          </p:nvCxnSpPr>
          <p:spPr>
            <a:xfrm>
              <a:off x="5562600" y="2998420"/>
              <a:ext cx="1600200" cy="89954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67FEB9-672F-A343-B23B-308B2A0FF477}"/>
                </a:ext>
              </a:extLst>
            </p:cNvPr>
            <p:cNvCxnSpPr>
              <a:stCxn id="10" idx="3"/>
              <a:endCxn id="13" idx="1"/>
            </p:cNvCxnSpPr>
            <p:nvPr/>
          </p:nvCxnSpPr>
          <p:spPr>
            <a:xfrm>
              <a:off x="5562600" y="3896377"/>
              <a:ext cx="1600200" cy="15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C9386A4-C055-8A46-BBD4-E162D54A21DC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 flipV="1">
              <a:off x="5562600" y="3897967"/>
              <a:ext cx="1600200" cy="9027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D17DA7-3C66-CE4C-991D-44908B4A6EAD}"/>
                </a:ext>
              </a:extLst>
            </p:cNvPr>
            <p:cNvSpPr txBox="1"/>
            <p:nvPr/>
          </p:nvSpPr>
          <p:spPr>
            <a:xfrm>
              <a:off x="7162800" y="3352800"/>
              <a:ext cx="76078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method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81B7CC0-4B3A-CF48-9EF9-61366225137C}"/>
                </a:ext>
              </a:extLst>
            </p:cNvPr>
            <p:cNvSpPr txBox="1"/>
            <p:nvPr/>
          </p:nvSpPr>
          <p:spPr>
            <a:xfrm>
              <a:off x="6130302" y="3048000"/>
              <a:ext cx="69339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/>
                <a:t>extract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124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F51D64-4584-554C-B463-28CFB3381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1FAE5D-0B60-DC42-A8AD-79A0BBE6EA78}"/>
              </a:ext>
            </a:extLst>
          </p:cNvPr>
          <p:cNvSpPr txBox="1"/>
          <p:nvPr/>
        </p:nvSpPr>
        <p:spPr>
          <a:xfrm>
            <a:off x="3198055" y="2128703"/>
            <a:ext cx="5795890" cy="58477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Detect Repetitive Code Changes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0F9D82-F589-5D43-9EE9-475FF2000921}"/>
              </a:ext>
            </a:extLst>
          </p:cNvPr>
          <p:cNvSpPr txBox="1"/>
          <p:nvPr/>
        </p:nvSpPr>
        <p:spPr>
          <a:xfrm>
            <a:off x="3486443" y="4144522"/>
            <a:ext cx="5219114" cy="584775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Code Change Pattern Mining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79DDDCD9-6059-4847-81CC-70FCAFC337FF}"/>
              </a:ext>
            </a:extLst>
          </p:cNvPr>
          <p:cNvSpPr/>
          <p:nvPr/>
        </p:nvSpPr>
        <p:spPr>
          <a:xfrm>
            <a:off x="5835748" y="2929597"/>
            <a:ext cx="520504" cy="998806"/>
          </a:xfrm>
          <a:prstGeom prst="downArrow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040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Capturing Change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/>
              <a:t>Syntactically un-changed program elements could carry the semantic context of change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8</a:t>
            </a:fld>
            <a:endParaRPr lang="en-US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BEA256D-22A8-ED45-8987-856200A31123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01FF3110-DFB1-0241-8C3A-6CC6490643B8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File 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s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(f);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76DD0D-203F-A343-8996-421C0D736FE9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302D9103-03F2-5744-A820-05092D2E9234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 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 File of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(of);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4CD7A54-5631-1A40-9820-6B943426E812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0E71D69A-782F-D647-979D-139C915DDAD4}"/>
              </a:ext>
            </a:extLst>
          </p:cNvPr>
          <p:cNvSpPr/>
          <p:nvPr/>
        </p:nvSpPr>
        <p:spPr>
          <a:xfrm>
            <a:off x="6240904" y="4696979"/>
            <a:ext cx="4996517" cy="654510"/>
          </a:xfrm>
          <a:prstGeom prst="rect">
            <a:avLst/>
          </a:prstGeom>
          <a:noFill/>
          <a:ln w="28575" cap="flat">
            <a:solidFill>
              <a:srgbClr val="00B0F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03DC693-7C0F-9E42-9BAE-F08B726CA536}"/>
              </a:ext>
            </a:extLst>
          </p:cNvPr>
          <p:cNvSpPr/>
          <p:nvPr/>
        </p:nvSpPr>
        <p:spPr>
          <a:xfrm>
            <a:off x="6700604" y="4565565"/>
            <a:ext cx="1049311" cy="525467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91465A01-EFB2-3A40-B675-A06115522788}"/>
              </a:ext>
            </a:extLst>
          </p:cNvPr>
          <p:cNvSpPr/>
          <p:nvPr/>
        </p:nvSpPr>
        <p:spPr>
          <a:xfrm>
            <a:off x="8214506" y="5902040"/>
            <a:ext cx="1049311" cy="525467"/>
          </a:xfrm>
          <a:prstGeom prst="ellipse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866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  <p:bldP spid="24" grpId="0" animBg="1"/>
      <p:bldP spid="2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22AA8-73B7-3A4F-AD5D-A8CD730EF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/>
              <a:t>Challenges of Capturing Change Semantics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57E09-2DA3-4444-B75A-7E4C351DF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593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Syntactically un-changed program elements could carry the semantic context of change</a:t>
            </a:r>
          </a:p>
          <a:p>
            <a:r>
              <a:rPr lang="en-US" dirty="0"/>
              <a:t>Elements of a semantic change could be non-contiguous in source code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5FFB8B-BB85-E245-BC85-B2580E69F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BF04A0-1647-43F2-B0F5-56BA1A66771F}" type="slidenum">
              <a:rPr lang="en-US" smtClean="0"/>
              <a:t>9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FD55-3D92-EF4C-BF6F-21B37714A64E}"/>
              </a:ext>
            </a:extLst>
          </p:cNvPr>
          <p:cNvGrpSpPr/>
          <p:nvPr/>
        </p:nvGrpSpPr>
        <p:grpSpPr>
          <a:xfrm>
            <a:off x="954578" y="4284988"/>
            <a:ext cx="10399223" cy="2071362"/>
            <a:chOff x="954578" y="4652900"/>
            <a:chExt cx="10399223" cy="2071362"/>
          </a:xfrm>
        </p:grpSpPr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379B6455-1364-5245-B07B-EA7D4B0980F1}"/>
                </a:ext>
              </a:extLst>
            </p:cNvPr>
            <p:cNvSpPr txBox="1">
              <a:spLocks/>
            </p:cNvSpPr>
            <p:nvPr/>
          </p:nvSpPr>
          <p:spPr>
            <a:xfrm>
              <a:off x="954579" y="5073762"/>
              <a:ext cx="5295313" cy="16505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File 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s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(f);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 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E08CB3B-F3B8-554E-8241-BD3C7F0E29B4}"/>
                </a:ext>
              </a:extLst>
            </p:cNvPr>
            <p:cNvSpPr txBox="1"/>
            <p:nvPr/>
          </p:nvSpPr>
          <p:spPr>
            <a:xfrm>
              <a:off x="954578" y="4675932"/>
              <a:ext cx="55778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Before</a:t>
              </a:r>
            </a:p>
          </p:txBody>
        </p:sp>
        <p:sp>
          <p:nvSpPr>
            <p:cNvPr id="7" name="Content Placeholder 2">
              <a:extLst>
                <a:ext uri="{FF2B5EF4-FFF2-40B4-BE49-F238E27FC236}">
                  <a16:creationId xmlns:a16="http://schemas.microsoft.com/office/drawing/2014/main" id="{78BE8FD7-1DD2-7840-B346-C8E45549E748}"/>
                </a:ext>
              </a:extLst>
            </p:cNvPr>
            <p:cNvSpPr txBox="1">
              <a:spLocks/>
            </p:cNvSpPr>
            <p:nvPr/>
          </p:nvSpPr>
          <p:spPr>
            <a:xfrm>
              <a:off x="6249893" y="5093389"/>
              <a:ext cx="5103908" cy="1630873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1+ 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if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(start &lt;= 0)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2+ 	</a:t>
              </a:r>
              <a:r>
                <a:rPr lang="en-US" sz="1400" b="1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return</a:t>
              </a:r>
              <a:r>
                <a:rPr lang="en-US" sz="1400" kern="1000" dirty="0"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; 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00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__________________________________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3   File of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File ("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Output.txt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");</a:t>
              </a:r>
              <a:r>
                <a:rPr lang="en-US" sz="1400" kern="1000" dirty="0">
                  <a:solidFill>
                    <a:schemeClr val="bg1"/>
                  </a:solidFill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______________________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marL="0" indent="0">
                <a:buNone/>
              </a:pP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4  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outStream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b="1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new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1400" kern="1000" dirty="0" err="1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FileOutputStream</a:t>
              </a:r>
              <a:r>
                <a:rPr lang="en-US" sz="1400" kern="1000" dirty="0">
                  <a:highlight>
                    <a:srgbClr val="00FFFF"/>
                  </a:highlight>
                  <a:latin typeface="Arial" panose="020B0604020202020204" pitchFamily="34" charset="0"/>
                  <a:cs typeface="Arial" panose="020B0604020202020204" pitchFamily="34" charset="0"/>
                </a:rPr>
                <a:t> (of); </a:t>
              </a:r>
            </a:p>
            <a:p>
              <a:pPr marL="0" indent="0">
                <a:buNone/>
              </a:pP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5   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i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= 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str.indexOf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 ("</a:t>
              </a:r>
              <a:r>
                <a:rPr lang="en-US" sz="1400" kern="1000" dirty="0" err="1">
                  <a:latin typeface="Arial" panose="020B0604020202020204" pitchFamily="34" charset="0"/>
                  <a:cs typeface="Arial" panose="020B0604020202020204" pitchFamily="34" charset="0"/>
                </a:rPr>
                <a:t>pattern",start</a:t>
              </a:r>
              <a:r>
                <a:rPr lang="en-US" sz="1400" kern="1000" dirty="0">
                  <a:latin typeface="Arial" panose="020B0604020202020204" pitchFamily="34" charset="0"/>
                  <a:cs typeface="Arial" panose="020B0604020202020204" pitchFamily="34" charset="0"/>
                </a:rPr>
                <a:t>);</a:t>
              </a:r>
              <a:r>
                <a:rPr lang="en-US" sz="1400" kern="10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____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0689D7A-662C-E646-B5C5-D54734D6816D}"/>
                </a:ext>
              </a:extLst>
            </p:cNvPr>
            <p:cNvSpPr txBox="1"/>
            <p:nvPr/>
          </p:nvSpPr>
          <p:spPr>
            <a:xfrm>
              <a:off x="6532417" y="4652900"/>
              <a:ext cx="4821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i="1" dirty="0"/>
                <a:t>After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9E601EAD-2689-FD48-96C3-316453F39EA0}"/>
              </a:ext>
            </a:extLst>
          </p:cNvPr>
          <p:cNvSpPr/>
          <p:nvPr/>
        </p:nvSpPr>
        <p:spPr>
          <a:xfrm>
            <a:off x="6249892" y="5336498"/>
            <a:ext cx="4987529" cy="654727"/>
          </a:xfrm>
          <a:prstGeom prst="rect">
            <a:avLst/>
          </a:prstGeom>
          <a:noFill/>
          <a:ln w="28575" cap="flat">
            <a:solidFill>
              <a:srgbClr val="FF0000"/>
            </a:solidFill>
            <a:miter lim="400000"/>
          </a:ln>
          <a:effectLst>
            <a:outerShdw blurRad="50800" dist="12700" rotWithShape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0800" tIns="50800" rIns="50800" bIns="50800" numCol="1" rtlCol="0" anchor="ctr">
            <a:noAutofit/>
          </a:bodyPr>
          <a:lstStyle/>
          <a:p>
            <a:pPr algn="ctr"/>
            <a:endParaRPr lang="en-US" sz="24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389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12700" rotWithShape="0">
            <a:srgbClr val="000000">
              <a:alpha val="50000"/>
            </a:srgbClr>
          </a:outerShdw>
        </a:effectLst>
        <a:extLst>
          <a:ext uri="{C572A759-6A51-4108-AA02-DFA0A04FC94B}">
            <ma14:wrappingTextBoxFlag xmlns:r="http://schemas.openxmlformats.org/officeDocument/2006/relationships" xmlns:p="http://schemas.openxmlformats.org/presentationml/2006/main" xmlns:ma14="http://schemas.microsoft.com/office/mac/drawingml/2011/main" xmlns="" val="1"/>
          </a:ext>
        </a:extLst>
      </a:spPr>
      <a:bodyPr wrap="square" lIns="50800" tIns="50800" rIns="50800" bIns="50800" numCol="1" anchor="ctr">
        <a:noAutofit/>
      </a:bodyPr>
      <a:lstStyle>
        <a:defPPr algn="ctr">
          <a:defRPr sz="2400" dirty="0">
            <a:solidFill>
              <a:srgbClr val="FFFFFF"/>
            </a:solidFill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8093</TotalTime>
  <Words>2530</Words>
  <Application>Microsoft Office PowerPoint</Application>
  <PresentationFormat>Widescreen</PresentationFormat>
  <Paragraphs>978</Paragraphs>
  <Slides>51</Slides>
  <Notes>28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7" baseType="lpstr">
      <vt:lpstr>Arial</vt:lpstr>
      <vt:lpstr>Calibri</vt:lpstr>
      <vt:lpstr>Calibri Light</vt:lpstr>
      <vt:lpstr>Tahoma</vt:lpstr>
      <vt:lpstr>Wingdings</vt:lpstr>
      <vt:lpstr>Office Theme</vt:lpstr>
      <vt:lpstr>Graph-based Mining of In-the-Wild, Fine-grained, Semantic Code Change Patterns</vt:lpstr>
      <vt:lpstr>Repetitiveness of Software</vt:lpstr>
      <vt:lpstr>Repetitiveness of Software</vt:lpstr>
      <vt:lpstr>Example of Repeated Code Changes</vt:lpstr>
      <vt:lpstr>Repeated Changes and Applications</vt:lpstr>
      <vt:lpstr>Repeated Changes and Applications</vt:lpstr>
      <vt:lpstr>PowerPoint Presentation</vt:lpstr>
      <vt:lpstr>Challenges of Capturing Change Semantics</vt:lpstr>
      <vt:lpstr>Challenges of Capturing Change Semantics</vt:lpstr>
      <vt:lpstr>Challenges of Capturing Change Semantics</vt:lpstr>
      <vt:lpstr>Challenges of Capturing Change Semantics</vt:lpstr>
      <vt:lpstr>Challenges of Semantic Change Pattern Detection</vt:lpstr>
      <vt:lpstr>Challenges of Semantic Change Pattern Detection</vt:lpstr>
      <vt:lpstr>CPatMiner</vt:lpstr>
      <vt:lpstr>Fine-grained Code Representation</vt:lpstr>
      <vt:lpstr>Fine-grained Code Representation</vt:lpstr>
      <vt:lpstr>Fine-grained Code Representation</vt:lpstr>
      <vt:lpstr>Fine-grained Code Representation</vt:lpstr>
      <vt:lpstr>Fine-grained Code Representation</vt:lpstr>
      <vt:lpstr>Fine-grained Code Representation</vt:lpstr>
      <vt:lpstr>Fine-grained Change Representation</vt:lpstr>
      <vt:lpstr>Fine-grained Change Representation</vt:lpstr>
      <vt:lpstr>Fine-grained Change Graph Pattern Mining</vt:lpstr>
      <vt:lpstr>Mining Approach Components</vt:lpstr>
      <vt:lpstr>Solutions</vt:lpstr>
      <vt:lpstr>Comparing Graphs</vt:lpstr>
      <vt:lpstr>Comparing Graphs</vt:lpstr>
      <vt:lpstr>Comparing Graphs</vt:lpstr>
      <vt:lpstr>Comparing Graphs</vt:lpstr>
      <vt:lpstr>Comparing Graphs</vt:lpstr>
      <vt:lpstr>Generating Frequent Subgraphs</vt:lpstr>
      <vt:lpstr>Generating Frequent Subgraphs</vt:lpstr>
      <vt:lpstr>Starting with pattern of size 1 </vt:lpstr>
      <vt:lpstr>Extending occurrences of size 1 to candidates of size 2</vt:lpstr>
      <vt:lpstr>Extending occurrences of size 2 to candidates of size 3</vt:lpstr>
      <vt:lpstr>Generating Frequent Subgraphs</vt:lpstr>
      <vt:lpstr>Empirical Evaluation</vt:lpstr>
      <vt:lpstr>Data Collection</vt:lpstr>
      <vt:lpstr>Meaningfulness (RQ1)</vt:lpstr>
      <vt:lpstr>Survey Results</vt:lpstr>
      <vt:lpstr>Examples for Q4</vt:lpstr>
      <vt:lpstr>Examples</vt:lpstr>
      <vt:lpstr>Diversity of Change Patterns (RQ3)</vt:lpstr>
      <vt:lpstr>Comparative Study (RQ2)</vt:lpstr>
      <vt:lpstr>Comparative Results</vt:lpstr>
      <vt:lpstr>Example</vt:lpstr>
      <vt:lpstr>Commonality and Temporal Distribution</vt:lpstr>
      <vt:lpstr>Commonality of Patterns (RQ4)</vt:lpstr>
      <vt:lpstr>Commonality of Patterns (RQ4)</vt:lpstr>
      <vt:lpstr>Temporal Distribution of Patterns (RQ5)</vt:lpstr>
      <vt:lpstr>CPatMiner: A Graph-based Approach to  Mine Semantic Code Change Patterns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Nguyen</dc:creator>
  <cp:lastModifiedBy>Hoan Nguyen</cp:lastModifiedBy>
  <cp:revision>1444</cp:revision>
  <dcterms:created xsi:type="dcterms:W3CDTF">2014-09-08T02:26:31Z</dcterms:created>
  <dcterms:modified xsi:type="dcterms:W3CDTF">2019-05-23T05:55:37Z</dcterms:modified>
</cp:coreProperties>
</file>